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sldIdLst>
    <p:sldId id="1766" r:id="rId2"/>
    <p:sldId id="1767" r:id="rId3"/>
    <p:sldId id="1768" r:id="rId4"/>
    <p:sldId id="1769" r:id="rId5"/>
    <p:sldId id="1867" r:id="rId6"/>
    <p:sldId id="1868" r:id="rId7"/>
    <p:sldId id="1771" r:id="rId8"/>
    <p:sldId id="1758" r:id="rId9"/>
    <p:sldId id="1773" r:id="rId10"/>
    <p:sldId id="1778" r:id="rId11"/>
    <p:sldId id="1774" r:id="rId12"/>
    <p:sldId id="1775" r:id="rId13"/>
    <p:sldId id="1779" r:id="rId14"/>
    <p:sldId id="1776" r:id="rId15"/>
    <p:sldId id="1780" r:id="rId16"/>
    <p:sldId id="1777" r:id="rId17"/>
    <p:sldId id="1866" r:id="rId18"/>
    <p:sldId id="1784" r:id="rId19"/>
    <p:sldId id="1782" r:id="rId20"/>
    <p:sldId id="1783" r:id="rId21"/>
    <p:sldId id="1785" r:id="rId22"/>
    <p:sldId id="1786" r:id="rId23"/>
    <p:sldId id="1787" r:id="rId24"/>
    <p:sldId id="1788" r:id="rId25"/>
    <p:sldId id="1790" r:id="rId26"/>
    <p:sldId id="1789" r:id="rId27"/>
    <p:sldId id="1791" r:id="rId28"/>
    <p:sldId id="1792" r:id="rId29"/>
    <p:sldId id="1793" r:id="rId30"/>
    <p:sldId id="1794" r:id="rId31"/>
    <p:sldId id="1796" r:id="rId32"/>
    <p:sldId id="1797" r:id="rId33"/>
    <p:sldId id="1798" r:id="rId34"/>
    <p:sldId id="1799" r:id="rId35"/>
    <p:sldId id="1800" r:id="rId36"/>
    <p:sldId id="1801" r:id="rId37"/>
    <p:sldId id="1795" r:id="rId38"/>
    <p:sldId id="1802" r:id="rId39"/>
    <p:sldId id="1803" r:id="rId40"/>
    <p:sldId id="1804" r:id="rId41"/>
    <p:sldId id="1805" r:id="rId42"/>
    <p:sldId id="1806" r:id="rId43"/>
    <p:sldId id="1807" r:id="rId44"/>
    <p:sldId id="1808" r:id="rId45"/>
    <p:sldId id="1809" r:id="rId46"/>
    <p:sldId id="1810" r:id="rId47"/>
    <p:sldId id="1811" r:id="rId48"/>
    <p:sldId id="1865" r:id="rId49"/>
    <p:sldId id="1813" r:id="rId50"/>
    <p:sldId id="1864" r:id="rId51"/>
    <p:sldId id="1815" r:id="rId52"/>
    <p:sldId id="1816" r:id="rId53"/>
    <p:sldId id="1817" r:id="rId54"/>
    <p:sldId id="1819" r:id="rId55"/>
    <p:sldId id="1818" r:id="rId56"/>
    <p:sldId id="1820" r:id="rId57"/>
    <p:sldId id="1821" r:id="rId58"/>
    <p:sldId id="1822" r:id="rId59"/>
    <p:sldId id="1823" r:id="rId60"/>
    <p:sldId id="1824" r:id="rId61"/>
    <p:sldId id="1825" r:id="rId62"/>
    <p:sldId id="1826" r:id="rId63"/>
    <p:sldId id="1827" r:id="rId64"/>
    <p:sldId id="1828" r:id="rId65"/>
    <p:sldId id="1829" r:id="rId66"/>
    <p:sldId id="1830" r:id="rId67"/>
    <p:sldId id="1831" r:id="rId68"/>
    <p:sldId id="1832" r:id="rId69"/>
    <p:sldId id="1833" r:id="rId70"/>
    <p:sldId id="1834" r:id="rId71"/>
    <p:sldId id="1835" r:id="rId72"/>
    <p:sldId id="1863" r:id="rId73"/>
    <p:sldId id="1838" r:id="rId74"/>
    <p:sldId id="1837" r:id="rId75"/>
    <p:sldId id="1839" r:id="rId76"/>
    <p:sldId id="1840" r:id="rId77"/>
    <p:sldId id="1843" r:id="rId78"/>
    <p:sldId id="1844" r:id="rId79"/>
    <p:sldId id="1845" r:id="rId80"/>
    <p:sldId id="1841" r:id="rId81"/>
    <p:sldId id="1846" r:id="rId82"/>
    <p:sldId id="1842" r:id="rId83"/>
    <p:sldId id="1847" r:id="rId84"/>
    <p:sldId id="1848" r:id="rId85"/>
    <p:sldId id="1850" r:id="rId86"/>
    <p:sldId id="1849" r:id="rId87"/>
    <p:sldId id="1851" r:id="rId88"/>
    <p:sldId id="1852" r:id="rId89"/>
    <p:sldId id="1853" r:id="rId90"/>
    <p:sldId id="1854" r:id="rId91"/>
    <p:sldId id="1856" r:id="rId92"/>
    <p:sldId id="1857" r:id="rId93"/>
    <p:sldId id="1858" r:id="rId94"/>
    <p:sldId id="1855" r:id="rId95"/>
    <p:sldId id="1859" r:id="rId96"/>
    <p:sldId id="1860" r:id="rId97"/>
    <p:sldId id="1861" r:id="rId98"/>
    <p:sldId id="1862" r:id="rId99"/>
    <p:sldId id="1869" r:id="rId100"/>
    <p:sldId id="1870" r:id="rId101"/>
    <p:sldId id="1871" r:id="rId102"/>
    <p:sldId id="1873" r:id="rId103"/>
    <p:sldId id="1872" r:id="rId10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4" autoAdjust="0"/>
    <p:restoredTop sz="86380" autoAdjust="0"/>
  </p:normalViewPr>
  <p:slideViewPr>
    <p:cSldViewPr>
      <p:cViewPr varScale="1">
        <p:scale>
          <a:sx n="75" d="100"/>
          <a:sy n="75" d="100"/>
        </p:scale>
        <p:origin x="-83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2E186-A846-44C4-860C-496C15ADF626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6DBE7-DE25-4454-9C98-984FF9F12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0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_____1.ppt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7200" dirty="0">
                <a:latin typeface="黑体" pitchFamily="49" charset="-122"/>
                <a:ea typeface="黑体" pitchFamily="49" charset="-122"/>
              </a:rPr>
              <a:t>傳道</a:t>
            </a:r>
            <a:r>
              <a:rPr lang="zh-CN" altLang="en-US" sz="7200" dirty="0" smtClean="0">
                <a:latin typeface="黑体" pitchFamily="49" charset="-122"/>
                <a:ea typeface="黑体" pitchFamily="49" charset="-122"/>
              </a:rPr>
              <a:t>書的福音信息</a:t>
            </a:r>
            <a:endParaRPr lang="en-US" sz="7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</a:t>
            </a:r>
            <a:r>
              <a:rPr lang="zh-CN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人生的意義</a:t>
            </a:r>
            <a:r>
              <a:rPr lang="zh-TW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</a:t>
            </a:r>
            <a:endParaRPr lang="en-US" altLang="zh-TW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r>
              <a:rPr lang="en-US" altLang="zh-CN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(</a:t>
            </a:r>
            <a:r>
              <a:rPr lang="zh-CN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二</a:t>
            </a:r>
            <a:r>
              <a:rPr lang="en-US" altLang="zh-CN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)</a:t>
            </a:r>
            <a:endParaRPr lang="en-US" altLang="zh-CN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什麼是“敬畏神的人”？ </a:t>
            </a:r>
            <a:r>
              <a:rPr lang="en-US" altLang="zh-CN" dirty="0"/>
              <a:t>(7:16-18)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u="sng" dirty="0"/>
              <a:t>重新翻</a:t>
            </a:r>
            <a:r>
              <a:rPr lang="zh-TW" altLang="en-US" sz="3600" b="1" u="sng" dirty="0" smtClean="0"/>
              <a:t>譯</a:t>
            </a:r>
            <a:r>
              <a:rPr lang="zh-CN" altLang="en-US" sz="3600" dirty="0" smtClean="0"/>
              <a:t> “</a:t>
            </a:r>
            <a:r>
              <a:rPr lang="en-US" altLang="zh-TW" sz="3600" dirty="0"/>
              <a:t>16 </a:t>
            </a:r>
            <a:r>
              <a:rPr lang="zh-TW" altLang="en-US" sz="3600" dirty="0">
                <a:solidFill>
                  <a:srgbClr val="FFFF00"/>
                </a:solidFill>
              </a:rPr>
              <a:t>不要過分公義</a:t>
            </a:r>
            <a:r>
              <a:rPr lang="zh-TW" altLang="en-US" sz="3600" dirty="0"/>
              <a:t>，也不要自認為智慧過人</a:t>
            </a:r>
            <a:r>
              <a:rPr lang="en-US" altLang="zh-CN" sz="3600" dirty="0"/>
              <a:t>……</a:t>
            </a:r>
            <a:r>
              <a:rPr lang="zh-TW" altLang="en-US" sz="3600" dirty="0"/>
              <a:t>？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pPr lvl="1"/>
            <a:r>
              <a:rPr lang="zh-CN" altLang="en-US" sz="3200" dirty="0" smtClean="0"/>
              <a:t>按此邏輯，“</a:t>
            </a:r>
            <a:r>
              <a:rPr lang="zh-TW" altLang="en-US" sz="3200" dirty="0">
                <a:solidFill>
                  <a:srgbClr val="FFFF00"/>
                </a:solidFill>
              </a:rPr>
              <a:t>過分公義</a:t>
            </a:r>
            <a:r>
              <a:rPr lang="zh-CN" altLang="en-US" sz="3200" dirty="0" smtClean="0"/>
              <a:t>”应该就是指</a:t>
            </a:r>
            <a:r>
              <a:rPr lang="zh-CN" altLang="en-US" sz="3200" dirty="0" smtClean="0">
                <a:solidFill>
                  <a:srgbClr val="FFFF00"/>
                </a:solidFill>
              </a:rPr>
              <a:t>自以爲義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好比耶穌年代的</a:t>
            </a:r>
            <a:r>
              <a:rPr lang="zh-CN" altLang="en-US" sz="3200" dirty="0" smtClean="0">
                <a:solidFill>
                  <a:srgbClr val="FFFF00"/>
                </a:solidFill>
              </a:rPr>
              <a:t>法利賽人</a:t>
            </a:r>
            <a:r>
              <a:rPr lang="zh-CN" altLang="en-US" sz="3200" dirty="0" smtClean="0"/>
              <a:t>，自認爲比別人都好！</a:t>
            </a:r>
            <a:endParaRPr lang="en-US" altLang="zh-CN" sz="3200" dirty="0" smtClean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751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 descr="Eric Liddell | MY H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56081"/>
            <a:ext cx="4225984" cy="530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419872" y="6063916"/>
            <a:ext cx="2201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Eric Liddell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/>
          <a:lstStyle/>
          <a:p>
            <a:r>
              <a:rPr lang="zh-CN" altLang="en-US" dirty="0"/>
              <a:t>比賽當</a:t>
            </a:r>
            <a:r>
              <a:rPr lang="zh-CN" altLang="en-US" dirty="0" smtClean="0"/>
              <a:t>天，隊友給他一張紙條，上面寫著</a:t>
            </a:r>
            <a:r>
              <a:rPr lang="zh-CN" altLang="en-US" b="1" u="sng" dirty="0" smtClean="0"/>
              <a:t>撒母耳記上</a:t>
            </a:r>
            <a:r>
              <a:rPr lang="en-US" altLang="zh-CN" b="1" u="sng" dirty="0" smtClean="0"/>
              <a:t>2:30 </a:t>
            </a:r>
            <a:r>
              <a:rPr lang="zh-CN" altLang="en-US" b="1" u="sng" dirty="0"/>
              <a:t>新譯本</a:t>
            </a:r>
            <a:r>
              <a:rPr lang="zh-CN" altLang="en-US" dirty="0"/>
              <a:t> “尊重我的，我必尊重他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en-US" altLang="zh-CN" dirty="0"/>
              <a:t>Eric </a:t>
            </a:r>
            <a:r>
              <a:rPr lang="en-US" altLang="zh-CN" dirty="0" smtClean="0"/>
              <a:t>Liddell</a:t>
            </a:r>
            <a:r>
              <a:rPr lang="zh-CN" altLang="en-US" dirty="0" smtClean="0"/>
              <a:t>不但贏得了比賽，還打破了世界紀錄，他的記錄維持了</a:t>
            </a:r>
            <a:r>
              <a:rPr lang="en-US" altLang="zh-CN" dirty="0" smtClean="0"/>
              <a:t>12</a:t>
            </a:r>
            <a:r>
              <a:rPr lang="zh-CN" altLang="en-US" dirty="0" smtClean="0"/>
              <a:t>年。</a:t>
            </a:r>
            <a:endParaRPr lang="en-US" altLang="zh-CN" dirty="0" smtClean="0"/>
          </a:p>
          <a:p>
            <a:r>
              <a:rPr lang="zh-CN" altLang="en-US" dirty="0"/>
              <a:t>這段</a:t>
            </a:r>
            <a:r>
              <a:rPr lang="zh-CN" altLang="en-US" dirty="0" smtClean="0"/>
              <a:t>故事後來被拍成電影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烈火戰車</a:t>
            </a:r>
            <a:r>
              <a:rPr lang="en-US" altLang="zh-CN" dirty="0" smtClean="0"/>
              <a:t>》</a:t>
            </a:r>
            <a:endParaRPr lang="en-US" altLang="zh-CN" dirty="0"/>
          </a:p>
          <a:p>
            <a:r>
              <a:rPr lang="en-US" altLang="zh-CN" dirty="0" smtClean="0"/>
              <a:t>1932</a:t>
            </a:r>
            <a:r>
              <a:rPr lang="zh-CN" altLang="en-US" dirty="0" smtClean="0"/>
              <a:t>年來到中國天津作宣教士</a:t>
            </a:r>
            <a:endParaRPr lang="en-US" altLang="zh-CN" dirty="0" smtClean="0"/>
          </a:p>
          <a:p>
            <a:r>
              <a:rPr lang="en-US" altLang="zh-CN" dirty="0" smtClean="0"/>
              <a:t>1941</a:t>
            </a:r>
            <a:r>
              <a:rPr lang="zh-CN" altLang="en-US" dirty="0" smtClean="0"/>
              <a:t>年被抓進了</a:t>
            </a:r>
            <a:r>
              <a:rPr lang="zh-TW" altLang="en-US" dirty="0"/>
              <a:t>“濰縣集中營</a:t>
            </a:r>
            <a:r>
              <a:rPr lang="zh-TW" altLang="en-US" dirty="0" smtClean="0"/>
              <a:t>”</a:t>
            </a:r>
            <a:endParaRPr lang="en-US" altLang="zh-TW" dirty="0" smtClean="0"/>
          </a:p>
          <a:p>
            <a:r>
              <a:rPr lang="zh-CN" altLang="en-US" dirty="0" smtClean="0"/>
              <a:t>在二戰結束前幾個月去世，享年</a:t>
            </a:r>
            <a:r>
              <a:rPr lang="en-US" altLang="zh-CN" dirty="0" smtClean="0"/>
              <a:t>46</a:t>
            </a:r>
            <a:r>
              <a:rPr lang="zh-CN" altLang="en-US" dirty="0" smtClean="0"/>
              <a:t>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306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zh-CN" altLang="en-US" sz="4800" b="1" u="sng" dirty="0"/>
              <a:t>傳道書</a:t>
            </a:r>
            <a:r>
              <a:rPr lang="en-US" altLang="zh-TW" sz="4800" b="1" u="sng" dirty="0"/>
              <a:t>12:7</a:t>
            </a:r>
            <a:r>
              <a:rPr lang="en-US" altLang="zh-TW" sz="4800" dirty="0"/>
              <a:t> </a:t>
            </a:r>
            <a:r>
              <a:rPr lang="zh-CN" altLang="en-US" sz="4800" dirty="0"/>
              <a:t>“</a:t>
            </a:r>
            <a:r>
              <a:rPr lang="zh-TW" altLang="en-US" sz="4800" dirty="0"/>
              <a:t>塵土仍歸於地，</a:t>
            </a:r>
            <a:r>
              <a:rPr lang="zh-TW" altLang="en-US" sz="4800" dirty="0">
                <a:solidFill>
                  <a:srgbClr val="FFFF00"/>
                </a:solidFill>
              </a:rPr>
              <a:t>靈仍歸於賜靈的神。”</a:t>
            </a:r>
            <a:endParaRPr lang="zh-CN" altLang="en-US" sz="4800" dirty="0">
              <a:solidFill>
                <a:srgbClr val="FFFF00"/>
              </a:solidFill>
            </a:endParaRPr>
          </a:p>
          <a:p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3618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7200" dirty="0">
                <a:latin typeface="黑体" pitchFamily="49" charset="-122"/>
                <a:ea typeface="黑体" pitchFamily="49" charset="-122"/>
              </a:rPr>
              <a:t>傳道</a:t>
            </a:r>
            <a:r>
              <a:rPr lang="zh-CN" altLang="en-US" sz="7200" dirty="0" smtClean="0">
                <a:latin typeface="黑体" pitchFamily="49" charset="-122"/>
                <a:ea typeface="黑体" pitchFamily="49" charset="-122"/>
              </a:rPr>
              <a:t>書的福音信息</a:t>
            </a:r>
            <a:endParaRPr lang="en-US" sz="7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</a:t>
            </a:r>
            <a:r>
              <a:rPr lang="zh-CN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人生的意義</a:t>
            </a:r>
            <a:r>
              <a:rPr lang="zh-TW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</a:t>
            </a:r>
            <a:endParaRPr lang="en-US" altLang="zh-TW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什麼是“敬畏神的人”？ </a:t>
            </a:r>
            <a:r>
              <a:rPr lang="en-US" altLang="zh-CN" dirty="0"/>
              <a:t>(7:16-18)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u="sng" dirty="0"/>
              <a:t>重新翻譯</a:t>
            </a:r>
            <a:r>
              <a:rPr lang="zh-TW" altLang="en-US" sz="3600" dirty="0"/>
              <a:t>“</a:t>
            </a:r>
            <a:r>
              <a:rPr lang="en-US" altLang="zh-TW" sz="3600" dirty="0">
                <a:solidFill>
                  <a:srgbClr val="FFFF00"/>
                </a:solidFill>
              </a:rPr>
              <a:t>16 </a:t>
            </a:r>
            <a:r>
              <a:rPr lang="zh-TW" altLang="en-US" sz="3600" dirty="0">
                <a:solidFill>
                  <a:srgbClr val="FFFF00"/>
                </a:solidFill>
              </a:rPr>
              <a:t>不要過分公義</a:t>
            </a:r>
            <a:r>
              <a:rPr lang="zh-TW" altLang="en-US" sz="3600" dirty="0"/>
              <a:t>，也不要自認為智慧過人，何必自取敗亡呢</a:t>
            </a:r>
            <a:r>
              <a:rPr lang="zh-TW" altLang="en-US" sz="3600" dirty="0" smtClean="0"/>
              <a:t>？</a:t>
            </a:r>
            <a:r>
              <a:rPr lang="zh-CN" altLang="en-US" sz="3600" dirty="0" smtClean="0"/>
              <a:t>”</a:t>
            </a:r>
            <a:endParaRPr lang="en-US" altLang="zh-CN" sz="3200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sz="3200" dirty="0" smtClean="0">
                <a:solidFill>
                  <a:srgbClr val="FFFF00"/>
                </a:solidFill>
              </a:rPr>
              <a:t>不要自以爲義</a:t>
            </a:r>
            <a:r>
              <a:rPr lang="zh-CN" altLang="en-US" sz="3200" dirty="0" smtClean="0"/>
              <a:t>，自以爲是神眼裏的好人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人要知道自己是</a:t>
            </a:r>
            <a:r>
              <a:rPr lang="zh-CN" altLang="en-US" sz="3200" dirty="0" smtClean="0">
                <a:solidFill>
                  <a:srgbClr val="FFFF00"/>
                </a:solidFill>
              </a:rPr>
              <a:t>罪人</a:t>
            </a:r>
            <a:endParaRPr lang="en-US" altLang="zh-CN" sz="3200" dirty="0" smtClean="0">
              <a:solidFill>
                <a:srgbClr val="FFFF00"/>
              </a:solidFill>
            </a:endParaRPr>
          </a:p>
          <a:p>
            <a:pPr lvl="1"/>
            <a:endParaRPr lang="en-US" altLang="zh-CN" sz="3200" dirty="0" smtClean="0"/>
          </a:p>
          <a:p>
            <a:pPr lvl="1"/>
            <a:endParaRPr lang="en-US" altLang="zh-CN" sz="3200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22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所羅門談“人都有罪”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altLang="zh-TW" sz="3600" b="1" u="sng" dirty="0" smtClean="0"/>
              <a:t>7:20</a:t>
            </a:r>
            <a:r>
              <a:rPr lang="en-US" altLang="zh-TW" sz="3600" dirty="0" smtClean="0"/>
              <a:t> </a:t>
            </a:r>
            <a:r>
              <a:rPr lang="zh-CN" altLang="en-US" sz="3600" dirty="0" smtClean="0"/>
              <a:t>“</a:t>
            </a:r>
            <a:r>
              <a:rPr lang="zh-TW" altLang="en-US" sz="3600" dirty="0" smtClean="0">
                <a:solidFill>
                  <a:srgbClr val="FFFF00"/>
                </a:solidFill>
              </a:rPr>
              <a:t>時</a:t>
            </a:r>
            <a:r>
              <a:rPr lang="zh-TW" altLang="en-US" sz="3600" dirty="0">
                <a:solidFill>
                  <a:srgbClr val="FFFF00"/>
                </a:solidFill>
              </a:rPr>
              <a:t>常行善而不犯罪的義人，世上實在沒有</a:t>
            </a:r>
            <a:r>
              <a:rPr lang="zh-TW" altLang="en-US" sz="3600" dirty="0"/>
              <a:t>。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  <a:p>
            <a:pPr lvl="1"/>
            <a:r>
              <a:rPr lang="zh-CN" altLang="en-US" sz="3200" b="1" u="sng" dirty="0"/>
              <a:t>羅馬</a:t>
            </a:r>
            <a:r>
              <a:rPr lang="zh-CN" altLang="en-US" sz="3200" b="1" u="sng" dirty="0" smtClean="0"/>
              <a:t>書</a:t>
            </a:r>
            <a:r>
              <a:rPr lang="en-US" altLang="zh-CN" sz="3200" b="1" u="sng" dirty="0" smtClean="0"/>
              <a:t>3:23</a:t>
            </a:r>
            <a:r>
              <a:rPr lang="zh-CN" altLang="en-US" sz="3200" dirty="0" smtClean="0"/>
              <a:t>“</a:t>
            </a:r>
            <a:r>
              <a:rPr lang="zh-TW" altLang="en-US" sz="3200" dirty="0"/>
              <a:t>因為</a:t>
            </a:r>
            <a:r>
              <a:rPr lang="zh-TW" altLang="en-US" sz="3200" dirty="0">
                <a:solidFill>
                  <a:srgbClr val="FFFF00"/>
                </a:solidFill>
              </a:rPr>
              <a:t>世人都犯了罪</a:t>
            </a:r>
            <a:r>
              <a:rPr lang="zh-TW" altLang="en-US" sz="3200" dirty="0"/>
              <a:t>，虧缺了神的榮耀</a:t>
            </a:r>
            <a:r>
              <a:rPr lang="zh-CN" altLang="en-US" sz="3200" dirty="0" smtClean="0"/>
              <a:t>”</a:t>
            </a:r>
            <a:endParaRPr lang="en-US" altLang="zh-CN" sz="3200" dirty="0" smtClean="0"/>
          </a:p>
          <a:p>
            <a:r>
              <a:rPr lang="en-US" altLang="zh-TW" sz="3600" b="1" u="sng" dirty="0" smtClean="0"/>
              <a:t>7:21-22</a:t>
            </a:r>
            <a:r>
              <a:rPr lang="en-US" altLang="zh-TW" sz="3600" dirty="0" smtClean="0"/>
              <a:t> </a:t>
            </a:r>
            <a:r>
              <a:rPr lang="en-US" altLang="zh-TW" sz="3600" dirty="0"/>
              <a:t>“21</a:t>
            </a:r>
            <a:r>
              <a:rPr lang="zh-TW" altLang="en-US" sz="3600" dirty="0"/>
              <a:t>人所說的一切話，你</a:t>
            </a:r>
            <a:r>
              <a:rPr lang="zh-TW" altLang="en-US" sz="3600" dirty="0" smtClean="0"/>
              <a:t>不要</a:t>
            </a:r>
            <a:r>
              <a:rPr lang="en-US" altLang="zh-TW" sz="3600" dirty="0" smtClean="0"/>
              <a:t>(</a:t>
            </a:r>
            <a:r>
              <a:rPr lang="zh-CN" altLang="en-US" sz="3600" dirty="0" smtClean="0"/>
              <a:t>都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放在心上</a:t>
            </a:r>
            <a:r>
              <a:rPr lang="zh-TW" altLang="en-US" sz="3600" dirty="0"/>
              <a:t>，恐怕聽見你的僕人咒詛你。 </a:t>
            </a:r>
            <a:r>
              <a:rPr lang="en-US" altLang="zh-TW" sz="3600" dirty="0"/>
              <a:t>22</a:t>
            </a:r>
            <a:r>
              <a:rPr lang="zh-TW" altLang="en-US" sz="3600" dirty="0">
                <a:solidFill>
                  <a:srgbClr val="FFFF00"/>
                </a:solidFill>
              </a:rPr>
              <a:t>因為你心裡知道，自己也曾屢次咒詛別人</a:t>
            </a:r>
            <a:r>
              <a:rPr lang="zh-TW" altLang="en-US" sz="3600" dirty="0"/>
              <a:t>。”</a:t>
            </a:r>
            <a:endParaRPr lang="en-US" altLang="zh-TW" sz="3600" dirty="0" smtClean="0"/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429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什麼是“敬畏神的人”？ </a:t>
            </a:r>
            <a:r>
              <a:rPr lang="en-US" altLang="zh-CN" dirty="0"/>
              <a:t>(7:16-18)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u="sng" dirty="0"/>
              <a:t>重新翻譯</a:t>
            </a:r>
            <a:r>
              <a:rPr lang="zh-TW" altLang="en-US" sz="3600" dirty="0"/>
              <a:t>“</a:t>
            </a:r>
            <a:r>
              <a:rPr lang="en-US" altLang="zh-TW" sz="3600" dirty="0"/>
              <a:t>16 </a:t>
            </a:r>
            <a:r>
              <a:rPr lang="zh-TW" altLang="en-US" sz="3600" dirty="0">
                <a:solidFill>
                  <a:srgbClr val="FFFF00"/>
                </a:solidFill>
              </a:rPr>
              <a:t>不要過分公義</a:t>
            </a:r>
            <a:r>
              <a:rPr lang="zh-TW" altLang="en-US" sz="3600" dirty="0"/>
              <a:t>，</a:t>
            </a:r>
            <a:r>
              <a:rPr lang="zh-TW" altLang="en-US" sz="3600" dirty="0">
                <a:solidFill>
                  <a:srgbClr val="00FFFF"/>
                </a:solidFill>
              </a:rPr>
              <a:t>也不要自認為智慧過人</a:t>
            </a:r>
            <a:r>
              <a:rPr lang="zh-TW" altLang="en-US" sz="3600" dirty="0"/>
              <a:t>，何必自取敗亡呢</a:t>
            </a:r>
            <a:r>
              <a:rPr lang="zh-TW" altLang="en-US" sz="3600" dirty="0" smtClean="0"/>
              <a:t>？</a:t>
            </a:r>
            <a:r>
              <a:rPr lang="zh-CN" altLang="en-US" sz="3600" dirty="0" smtClean="0"/>
              <a:t>”</a:t>
            </a:r>
            <a:endParaRPr lang="en-US" altLang="zh-CN" sz="3200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sz="3200" dirty="0" smtClean="0">
                <a:solidFill>
                  <a:srgbClr val="FFFF00"/>
                </a:solidFill>
              </a:rPr>
              <a:t>不要自以爲義</a:t>
            </a:r>
            <a:r>
              <a:rPr lang="zh-CN" altLang="en-US" sz="3200" dirty="0" smtClean="0"/>
              <a:t>，自以爲是神眼裏的好人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人要知道自己是</a:t>
            </a:r>
            <a:r>
              <a:rPr lang="zh-CN" altLang="en-US" sz="3200" dirty="0" smtClean="0">
                <a:solidFill>
                  <a:srgbClr val="FFFF00"/>
                </a:solidFill>
              </a:rPr>
              <a:t>罪人</a:t>
            </a:r>
            <a:endParaRPr lang="en-US" altLang="zh-CN" sz="3200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sz="3200" dirty="0"/>
              <a:t>換言之，人要願意</a:t>
            </a:r>
            <a:r>
              <a:rPr lang="zh-CN" altLang="en-US" sz="3200" dirty="0" smtClean="0">
                <a:solidFill>
                  <a:srgbClr val="FFFF00"/>
                </a:solidFill>
              </a:rPr>
              <a:t>認罪</a:t>
            </a:r>
            <a:endParaRPr lang="en-US" altLang="zh-CN" sz="3200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sz="3200" dirty="0" smtClean="0"/>
              <a:t>人要</a:t>
            </a:r>
            <a:r>
              <a:rPr lang="zh-CN" altLang="en-US" sz="3200" dirty="0" smtClean="0">
                <a:solidFill>
                  <a:srgbClr val="00FFFF"/>
                </a:solidFill>
              </a:rPr>
              <a:t>謙卑，謙卑來到神的面前</a:t>
            </a:r>
            <a:endParaRPr lang="en-US" altLang="zh-CN" sz="3200" dirty="0" smtClean="0">
              <a:solidFill>
                <a:srgbClr val="00FFFF"/>
              </a:solidFill>
            </a:endParaRPr>
          </a:p>
          <a:p>
            <a:pPr lvl="1"/>
            <a:endParaRPr lang="en-US" altLang="zh-CN" sz="3200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59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什麼是“敬畏神的人”？ </a:t>
            </a:r>
            <a:r>
              <a:rPr lang="en-US" altLang="zh-CN" dirty="0"/>
              <a:t>(7:16-18)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b="1" u="sng" dirty="0" smtClean="0"/>
              <a:t>重新翻譯</a:t>
            </a:r>
            <a:r>
              <a:rPr lang="zh-CN" altLang="en-US" sz="4000" dirty="0" smtClean="0"/>
              <a:t>“</a:t>
            </a:r>
            <a:r>
              <a:rPr lang="en-US" altLang="zh-TW" sz="4000" dirty="0"/>
              <a:t>17 </a:t>
            </a:r>
            <a:r>
              <a:rPr lang="zh-TW" altLang="en-US" sz="4000" dirty="0">
                <a:solidFill>
                  <a:srgbClr val="FFFF00"/>
                </a:solidFill>
              </a:rPr>
              <a:t>不要過分罪惡</a:t>
            </a:r>
            <a:r>
              <a:rPr lang="zh-TW" altLang="en-US" sz="4000" dirty="0"/>
              <a:t>，也不要作愚昧人，何必時候未到就死呢？</a:t>
            </a:r>
            <a:r>
              <a:rPr lang="zh-CN" altLang="en-US" sz="4000" dirty="0" smtClean="0"/>
              <a:t>”</a:t>
            </a:r>
            <a:endParaRPr lang="en-US" altLang="zh-CN" sz="4000" dirty="0" smtClean="0"/>
          </a:p>
          <a:p>
            <a:pPr lvl="1"/>
            <a:r>
              <a:rPr lang="zh-CN" altLang="en-US" sz="3600" dirty="0"/>
              <a:t>這麽說的</a:t>
            </a:r>
            <a:r>
              <a:rPr lang="zh-CN" altLang="en-US" sz="3600" dirty="0" smtClean="0"/>
              <a:t>原因：</a:t>
            </a:r>
            <a:r>
              <a:rPr lang="zh-CN" altLang="en-US" sz="3600" dirty="0">
                <a:solidFill>
                  <a:srgbClr val="FFFF00"/>
                </a:solidFill>
              </a:rPr>
              <a:t>沒有人可以不</a:t>
            </a:r>
            <a:r>
              <a:rPr lang="zh-CN" altLang="en-US" sz="3600" dirty="0" smtClean="0">
                <a:solidFill>
                  <a:srgbClr val="FFFF00"/>
                </a:solidFill>
              </a:rPr>
              <a:t>犯罪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pPr lvl="1"/>
            <a:r>
              <a:rPr lang="en-US" altLang="zh-TW" sz="3600" b="1" u="sng" dirty="0"/>
              <a:t>7:20</a:t>
            </a:r>
            <a:r>
              <a:rPr lang="en-US" altLang="zh-TW" sz="3600" dirty="0"/>
              <a:t> </a:t>
            </a:r>
            <a:r>
              <a:rPr lang="zh-CN" altLang="en-US" sz="3600" dirty="0"/>
              <a:t>“</a:t>
            </a:r>
            <a:r>
              <a:rPr lang="zh-TW" altLang="en-US" sz="3600" dirty="0"/>
              <a:t>時常行善而不犯罪的義人，世上實在沒有。”</a:t>
            </a:r>
            <a:endParaRPr lang="en-US" altLang="zh-TW" sz="3600" dirty="0"/>
          </a:p>
          <a:p>
            <a:pPr lvl="1"/>
            <a:r>
              <a:rPr lang="zh-CN" altLang="en-US" sz="3600" dirty="0" smtClean="0"/>
              <a:t>意思就是：</a:t>
            </a:r>
            <a:r>
              <a:rPr lang="zh-TW" altLang="en-US" sz="3600" dirty="0" smtClean="0">
                <a:solidFill>
                  <a:srgbClr val="00FFFF"/>
                </a:solidFill>
              </a:rPr>
              <a:t>不要</a:t>
            </a:r>
            <a:r>
              <a:rPr lang="zh-TW" altLang="en-US" sz="3600" dirty="0">
                <a:solidFill>
                  <a:srgbClr val="00FFFF"/>
                </a:solidFill>
              </a:rPr>
              <a:t>故意放縱的去犯罪，不要執著的去違背聖經</a:t>
            </a:r>
            <a:endParaRPr lang="zh-CN" altLang="en-US" sz="36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7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什麼是“敬畏神的人”？ </a:t>
            </a:r>
            <a:r>
              <a:rPr lang="en-US" altLang="zh-CN" dirty="0"/>
              <a:t>(7:16-18)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b="1" u="sng" dirty="0" smtClean="0"/>
              <a:t>重新翻譯</a:t>
            </a:r>
            <a:r>
              <a:rPr lang="zh-CN" altLang="en-US" sz="4000" dirty="0" smtClean="0"/>
              <a:t>“</a:t>
            </a:r>
            <a:r>
              <a:rPr lang="en-US" altLang="zh-TW" sz="4000" dirty="0"/>
              <a:t>17 </a:t>
            </a:r>
            <a:r>
              <a:rPr lang="zh-TW" altLang="en-US" sz="4000" dirty="0"/>
              <a:t>不要過分罪惡，</a:t>
            </a:r>
            <a:r>
              <a:rPr lang="zh-TW" altLang="en-US" sz="4000" dirty="0">
                <a:solidFill>
                  <a:srgbClr val="FFFF00"/>
                </a:solidFill>
              </a:rPr>
              <a:t>也不要作愚昧人</a:t>
            </a:r>
            <a:r>
              <a:rPr lang="zh-TW" altLang="en-US" sz="4000" dirty="0"/>
              <a:t>，何必時候未到就死呢？</a:t>
            </a:r>
            <a:r>
              <a:rPr lang="zh-CN" altLang="en-US" sz="4000" dirty="0" smtClean="0"/>
              <a:t>”</a:t>
            </a:r>
            <a:endParaRPr lang="en-US" altLang="zh-CN" sz="4000" dirty="0" smtClean="0"/>
          </a:p>
          <a:p>
            <a:pPr lvl="1"/>
            <a:r>
              <a:rPr lang="zh-CN" altLang="en-US" sz="3600" dirty="0"/>
              <a:t>傳道</a:t>
            </a:r>
            <a:r>
              <a:rPr lang="zh-CN" altLang="en-US" sz="3600" dirty="0" smtClean="0"/>
              <a:t>書的愚昧</a:t>
            </a:r>
            <a:r>
              <a:rPr lang="zh-CN" altLang="en-US" sz="3600" dirty="0" smtClean="0">
                <a:solidFill>
                  <a:srgbClr val="FFFF00"/>
                </a:solidFill>
              </a:rPr>
              <a:t>不是指智商低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sz="3600" dirty="0" smtClean="0"/>
              <a:t>而是指</a:t>
            </a:r>
            <a:r>
              <a:rPr lang="zh-CN" altLang="en-US" sz="3600" dirty="0" smtClean="0">
                <a:solidFill>
                  <a:srgbClr val="FFFF00"/>
                </a:solidFill>
              </a:rPr>
              <a:t>藐視神，無視神</a:t>
            </a:r>
            <a:r>
              <a:rPr lang="zh-CN" altLang="en-US" sz="3600" dirty="0" smtClean="0"/>
              <a:t>的態度，是一種</a:t>
            </a:r>
            <a:r>
              <a:rPr lang="zh-CN" altLang="en-US" sz="3600" dirty="0" smtClean="0">
                <a:solidFill>
                  <a:srgbClr val="FFFF00"/>
                </a:solidFill>
              </a:rPr>
              <a:t>屬靈的愚昧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sz="3600" dirty="0"/>
              <a:t>“</a:t>
            </a:r>
            <a:r>
              <a:rPr lang="zh-TW" altLang="en-US" sz="3600" dirty="0"/>
              <a:t>時候未到</a:t>
            </a:r>
            <a:r>
              <a:rPr lang="zh-CN" altLang="en-US" sz="3600" dirty="0"/>
              <a:t>”不是說不敬畏神的人都會早死，僅僅是“提前”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361388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什麼是“敬畏神的人”？ </a:t>
            </a:r>
            <a:r>
              <a:rPr lang="en-US" altLang="zh-CN" dirty="0"/>
              <a:t>(7:16-18)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7:18</a:t>
            </a:r>
            <a:r>
              <a:rPr lang="zh-CN" altLang="en-US" sz="4000" dirty="0" smtClean="0"/>
              <a:t>“</a:t>
            </a:r>
            <a:r>
              <a:rPr lang="zh-TW" altLang="en-US" sz="4000" dirty="0" smtClean="0"/>
              <a:t>你</a:t>
            </a:r>
            <a:r>
              <a:rPr lang="zh-TW" altLang="en-US" sz="4000" dirty="0"/>
              <a:t>持守</a:t>
            </a:r>
            <a:r>
              <a:rPr lang="zh-TW" altLang="en-US" sz="4000" dirty="0">
                <a:solidFill>
                  <a:srgbClr val="FFFF00"/>
                </a:solidFill>
              </a:rPr>
              <a:t>這個</a:t>
            </a:r>
            <a:r>
              <a:rPr lang="zh-TW" altLang="en-US" sz="4000" dirty="0"/>
              <a:t>為美，</a:t>
            </a:r>
            <a:r>
              <a:rPr lang="zh-TW" altLang="en-US" sz="4000" dirty="0">
                <a:solidFill>
                  <a:srgbClr val="00FFFF"/>
                </a:solidFill>
              </a:rPr>
              <a:t>那個</a:t>
            </a:r>
            <a:r>
              <a:rPr lang="zh-TW" altLang="en-US" sz="4000" dirty="0"/>
              <a:t>也不要鬆手；因為敬畏神的人，必從這兩樣出來</a:t>
            </a:r>
            <a:r>
              <a:rPr lang="zh-CN" altLang="en-US" sz="4000" dirty="0" smtClean="0"/>
              <a:t>”</a:t>
            </a:r>
            <a:endParaRPr lang="en-US" altLang="zh-CN" sz="4000" dirty="0" smtClean="0"/>
          </a:p>
          <a:p>
            <a:pPr lvl="1"/>
            <a:r>
              <a:rPr lang="zh-CN" altLang="en-US" sz="3600" dirty="0" smtClean="0"/>
              <a:t>“</a:t>
            </a:r>
            <a:r>
              <a:rPr lang="zh-CN" altLang="en-US" sz="3600" dirty="0" smtClean="0">
                <a:solidFill>
                  <a:srgbClr val="FFFF00"/>
                </a:solidFill>
              </a:rPr>
              <a:t>這個</a:t>
            </a:r>
            <a:r>
              <a:rPr lang="zh-CN" altLang="en-US" sz="3600" dirty="0" smtClean="0"/>
              <a:t>”</a:t>
            </a:r>
            <a:r>
              <a:rPr lang="en-US" altLang="zh-CN" sz="3600" dirty="0" smtClean="0"/>
              <a:t>=</a:t>
            </a:r>
            <a:r>
              <a:rPr lang="zh-CN" altLang="en-US" sz="3600" dirty="0" smtClean="0">
                <a:solidFill>
                  <a:srgbClr val="FFFF00"/>
                </a:solidFill>
              </a:rPr>
              <a:t>不要過分公義，不要自以智慧過人</a:t>
            </a:r>
            <a:r>
              <a:rPr lang="en-US" altLang="zh-CN" sz="3600" dirty="0" smtClean="0"/>
              <a:t>(</a:t>
            </a:r>
            <a:r>
              <a:rPr lang="zh-CN" altLang="en-US" sz="3600" dirty="0" smtClean="0"/>
              <a:t>不要驕傲，認罪</a:t>
            </a:r>
            <a:r>
              <a:rPr lang="en-US" altLang="zh-CN" sz="3600" dirty="0" smtClean="0"/>
              <a:t>)</a:t>
            </a:r>
          </a:p>
          <a:p>
            <a:pPr lvl="1"/>
            <a:r>
              <a:rPr lang="zh-CN" altLang="en-US" sz="3600" dirty="0" smtClean="0"/>
              <a:t>“</a:t>
            </a:r>
            <a:r>
              <a:rPr lang="zh-CN" altLang="en-US" sz="3600" dirty="0" smtClean="0">
                <a:solidFill>
                  <a:srgbClr val="00FFFF"/>
                </a:solidFill>
              </a:rPr>
              <a:t>那個</a:t>
            </a:r>
            <a:r>
              <a:rPr lang="zh-CN" altLang="en-US" sz="3600" dirty="0" smtClean="0"/>
              <a:t>”</a:t>
            </a:r>
            <a:r>
              <a:rPr lang="en-US" altLang="zh-CN" sz="3600" dirty="0" smtClean="0"/>
              <a:t>= </a:t>
            </a:r>
            <a:r>
              <a:rPr lang="zh-CN" altLang="en-US" sz="3600" dirty="0" smtClean="0">
                <a:solidFill>
                  <a:srgbClr val="00FFFF"/>
                </a:solidFill>
              </a:rPr>
              <a:t>不要過分罪惡，不要作愚昧人</a:t>
            </a:r>
            <a:r>
              <a:rPr lang="en-US" altLang="zh-CN" sz="3600" dirty="0" smtClean="0"/>
              <a:t>(</a:t>
            </a:r>
            <a:r>
              <a:rPr lang="zh-CN" altLang="en-US" sz="3600" dirty="0" smtClean="0"/>
              <a:t>要悔改，要回頭來認識神</a:t>
            </a:r>
            <a:r>
              <a:rPr lang="en-US" altLang="zh-CN" sz="3600" dirty="0" smtClean="0"/>
              <a:t>)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2841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敬畏神的人如何看待人生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什麼是“敬畏神的人”？ </a:t>
            </a:r>
            <a:r>
              <a:rPr lang="en-US" altLang="zh-CN" sz="4000" dirty="0"/>
              <a:t>(7:16-18)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>
                <a:solidFill>
                  <a:srgbClr val="FFFF00"/>
                </a:solidFill>
              </a:rPr>
              <a:t>如何看待人生的苦難 </a:t>
            </a:r>
            <a:r>
              <a:rPr lang="en-US" altLang="zh-CN" sz="4000" dirty="0">
                <a:solidFill>
                  <a:srgbClr val="FFFF00"/>
                </a:solidFill>
              </a:rPr>
              <a:t>(6:10-12; 7:13-14)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如何看待世間的不公 </a:t>
            </a:r>
            <a:r>
              <a:rPr lang="en-US" altLang="zh-CN" sz="4000" dirty="0"/>
              <a:t>(8:9-17)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如何看待人生的短暫 </a:t>
            </a:r>
            <a:r>
              <a:rPr lang="en-US" altLang="zh-CN" sz="4000" dirty="0"/>
              <a:t>(9:2-10)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483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Watch the Cheat'em Blind Trailer - Richard Tu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536504" cy="512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143308" y="5805264"/>
            <a:ext cx="2929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Richard Turner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如何看待人生的苦難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(</a:t>
            </a:r>
            <a:r>
              <a:rPr lang="en-US" altLang="zh-CN" dirty="0"/>
              <a:t>6:10-12; 7:13-14)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altLang="zh-CN" b="1" u="sng" dirty="0"/>
              <a:t>6:10-12</a:t>
            </a:r>
            <a:r>
              <a:rPr lang="en-US" altLang="zh-CN" dirty="0"/>
              <a:t> </a:t>
            </a:r>
            <a:r>
              <a:rPr lang="en-US" altLang="zh-TW" dirty="0" smtClean="0"/>
              <a:t>10</a:t>
            </a:r>
            <a:r>
              <a:rPr lang="zh-TW" altLang="en-US" dirty="0"/>
              <a:t>先前所有的，早已起了名，並知道何為人，他也不能與那比自己力大的相爭。 </a:t>
            </a:r>
            <a:r>
              <a:rPr lang="en-US" altLang="zh-TW" dirty="0"/>
              <a:t>11</a:t>
            </a:r>
            <a:r>
              <a:rPr lang="zh-TW" altLang="en-US" dirty="0"/>
              <a:t>加增虛浮的事既多，這與人有什麼益處呢？ </a:t>
            </a:r>
            <a:r>
              <a:rPr lang="en-US" altLang="zh-TW" dirty="0"/>
              <a:t>12</a:t>
            </a:r>
            <a:r>
              <a:rPr lang="zh-TW" altLang="en-US" dirty="0"/>
              <a:t>人一生虛度的日子，就如影兒經過，誰知道什麼與他有益呢？誰能告訴他身後在日光之下有什麼事呢</a:t>
            </a:r>
            <a:r>
              <a:rPr lang="zh-TW" altLang="en-US" dirty="0" smtClean="0"/>
              <a:t>？</a:t>
            </a:r>
          </a:p>
          <a:p>
            <a:r>
              <a:rPr lang="en-US" altLang="zh-CN" b="1" u="sng" dirty="0"/>
              <a:t>7:13-14</a:t>
            </a:r>
            <a:r>
              <a:rPr lang="en-US" altLang="zh-CN" dirty="0"/>
              <a:t> </a:t>
            </a:r>
            <a:r>
              <a:rPr lang="en-US" altLang="zh-TW" dirty="0" smtClean="0"/>
              <a:t>13</a:t>
            </a:r>
            <a:r>
              <a:rPr lang="zh-TW" altLang="en-US" dirty="0" smtClean="0"/>
              <a:t>你要察看神的作為；因神使為曲的，誰能變為直呢？ </a:t>
            </a:r>
            <a:r>
              <a:rPr lang="en-US" altLang="zh-TW" dirty="0" smtClean="0"/>
              <a:t>14</a:t>
            </a:r>
            <a:r>
              <a:rPr lang="zh-TW" altLang="en-US" dirty="0" smtClean="0"/>
              <a:t>遇亨通的日子你當喜樂；遭患難的日子你當思想；因為神使這兩樣並列，為的是叫人查不出身後有什麼事。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27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Brian Greene - Until The End Of Time: How To See The Beauty Of Science In  Everything - London Re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4" r="22663"/>
          <a:stretch/>
        </p:blipFill>
        <p:spPr bwMode="auto">
          <a:xfrm>
            <a:off x="2473634" y="764704"/>
            <a:ext cx="419673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108394" y="5805264"/>
            <a:ext cx="29272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</a:rPr>
              <a:t>理論物理學家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</a:rPr>
              <a:t>Dr</a:t>
            </a:r>
            <a:r>
              <a:rPr lang="en-US" altLang="zh-CN" sz="3200" dirty="0">
                <a:solidFill>
                  <a:schemeClr val="bg1"/>
                </a:solidFill>
              </a:rPr>
              <a:t>. Brian Greene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看待苦難的五個要點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降服</a:t>
            </a:r>
            <a:r>
              <a:rPr lang="zh-CN" altLang="en-US" sz="4400" dirty="0"/>
              <a:t>掌權的神 </a:t>
            </a:r>
            <a:r>
              <a:rPr lang="en-US" altLang="zh-CN" sz="4400" dirty="0"/>
              <a:t>(6:10-11)</a:t>
            </a:r>
          </a:p>
          <a:p>
            <a:r>
              <a:rPr lang="zh-CN" altLang="en-US" sz="4400" dirty="0" smtClean="0"/>
              <a:t>信</a:t>
            </a:r>
            <a:r>
              <a:rPr lang="zh-CN" altLang="en-US" sz="4400" dirty="0"/>
              <a:t>靠良善的神 </a:t>
            </a:r>
            <a:r>
              <a:rPr lang="en-US" altLang="zh-CN" sz="4400" dirty="0"/>
              <a:t>(6:12)</a:t>
            </a:r>
          </a:p>
          <a:p>
            <a:r>
              <a:rPr lang="zh-CN" altLang="en-US" sz="4400" dirty="0" smtClean="0"/>
              <a:t>寄</a:t>
            </a:r>
            <a:r>
              <a:rPr lang="zh-CN" altLang="en-US" sz="4400" dirty="0"/>
              <a:t>望至高的神 </a:t>
            </a:r>
            <a:r>
              <a:rPr lang="en-US" altLang="zh-CN" sz="4400" dirty="0"/>
              <a:t>(7:13)</a:t>
            </a:r>
          </a:p>
          <a:p>
            <a:r>
              <a:rPr lang="zh-CN" altLang="en-US" sz="4400" dirty="0" smtClean="0"/>
              <a:t>信</a:t>
            </a:r>
            <a:r>
              <a:rPr lang="zh-CN" altLang="en-US" sz="4400" dirty="0"/>
              <a:t>靠智慧的神 </a:t>
            </a:r>
            <a:r>
              <a:rPr lang="en-US" altLang="zh-CN" sz="4400" dirty="0"/>
              <a:t>(7:14a)</a:t>
            </a:r>
          </a:p>
          <a:p>
            <a:r>
              <a:rPr lang="zh-CN" altLang="en-US" sz="4400" dirty="0" smtClean="0"/>
              <a:t>敬</a:t>
            </a:r>
            <a:r>
              <a:rPr lang="zh-CN" altLang="en-US" sz="4400" dirty="0"/>
              <a:t>拜偉大的神 </a:t>
            </a:r>
            <a:r>
              <a:rPr lang="en-US" altLang="zh-CN" sz="4400" dirty="0"/>
              <a:t>(7:14b)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493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看待苦難的五個要點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>
                <a:solidFill>
                  <a:srgbClr val="FFFF00"/>
                </a:solidFill>
              </a:rPr>
              <a:t>降服</a:t>
            </a:r>
            <a:r>
              <a:rPr lang="zh-CN" altLang="en-US" sz="4400" dirty="0">
                <a:solidFill>
                  <a:srgbClr val="FFFF00"/>
                </a:solidFill>
              </a:rPr>
              <a:t>掌權的神 </a:t>
            </a:r>
            <a:r>
              <a:rPr lang="en-US" altLang="zh-CN" sz="4400" dirty="0">
                <a:solidFill>
                  <a:srgbClr val="FFFF00"/>
                </a:solidFill>
              </a:rPr>
              <a:t>(6:10-11)</a:t>
            </a:r>
          </a:p>
          <a:p>
            <a:r>
              <a:rPr lang="zh-CN" altLang="en-US" sz="4400" dirty="0" smtClean="0"/>
              <a:t>信</a:t>
            </a:r>
            <a:r>
              <a:rPr lang="zh-CN" altLang="en-US" sz="4400" dirty="0"/>
              <a:t>靠良善的神 </a:t>
            </a:r>
            <a:r>
              <a:rPr lang="en-US" altLang="zh-CN" sz="4400" dirty="0"/>
              <a:t>(6:12)</a:t>
            </a:r>
          </a:p>
          <a:p>
            <a:r>
              <a:rPr lang="zh-CN" altLang="en-US" sz="4400" dirty="0" smtClean="0"/>
              <a:t>寄</a:t>
            </a:r>
            <a:r>
              <a:rPr lang="zh-CN" altLang="en-US" sz="4400" dirty="0"/>
              <a:t>望至高的神 </a:t>
            </a:r>
            <a:r>
              <a:rPr lang="en-US" altLang="zh-CN" sz="4400" dirty="0"/>
              <a:t>(7:13)</a:t>
            </a:r>
          </a:p>
          <a:p>
            <a:r>
              <a:rPr lang="zh-CN" altLang="en-US" sz="4400" dirty="0" smtClean="0"/>
              <a:t>信</a:t>
            </a:r>
            <a:r>
              <a:rPr lang="zh-CN" altLang="en-US" sz="4400" dirty="0"/>
              <a:t>靠智慧的神 </a:t>
            </a:r>
            <a:r>
              <a:rPr lang="en-US" altLang="zh-CN" sz="4400" dirty="0"/>
              <a:t>(7:14a)</a:t>
            </a:r>
          </a:p>
          <a:p>
            <a:r>
              <a:rPr lang="zh-CN" altLang="en-US" sz="4400" dirty="0" smtClean="0"/>
              <a:t>敬</a:t>
            </a:r>
            <a:r>
              <a:rPr lang="zh-CN" altLang="en-US" sz="4400" dirty="0"/>
              <a:t>拜偉大的神 </a:t>
            </a:r>
            <a:r>
              <a:rPr lang="en-US" altLang="zh-CN" sz="4400" dirty="0"/>
              <a:t>(7:14b)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079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降服掌權的神 </a:t>
            </a:r>
            <a:r>
              <a:rPr lang="en-US" altLang="zh-CN" dirty="0"/>
              <a:t>(6:10-11)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b="1" u="sng" dirty="0" smtClean="0"/>
              <a:t>6:10</a:t>
            </a:r>
            <a:r>
              <a:rPr lang="zh-CN" altLang="en-US" sz="4000" dirty="0" smtClean="0"/>
              <a:t>“</a:t>
            </a:r>
            <a:r>
              <a:rPr lang="zh-TW" altLang="en-US" sz="4000" dirty="0" smtClean="0"/>
              <a:t>先前</a:t>
            </a:r>
            <a:r>
              <a:rPr lang="zh-TW" altLang="en-US" sz="4000" dirty="0"/>
              <a:t>所有的，早已起了名，並知道何為人，他也不能與那比自己力大</a:t>
            </a:r>
            <a:r>
              <a:rPr lang="zh-TW" altLang="en-US" sz="4000" dirty="0" smtClean="0"/>
              <a:t>的相爭。</a:t>
            </a:r>
            <a:r>
              <a:rPr lang="zh-CN" altLang="en-US" sz="4000" dirty="0" smtClean="0"/>
              <a:t>”</a:t>
            </a:r>
            <a:endParaRPr lang="en-US" altLang="zh-CN" sz="4000" dirty="0" smtClean="0"/>
          </a:p>
          <a:p>
            <a:r>
              <a:rPr lang="zh-CN" altLang="en-US" sz="4000" b="1" u="sng" dirty="0"/>
              <a:t>新譯本</a:t>
            </a:r>
            <a:r>
              <a:rPr lang="zh-CN" altLang="en-US" sz="4000" dirty="0"/>
              <a:t>“</a:t>
            </a:r>
            <a:r>
              <a:rPr lang="zh-TW" altLang="en-US" sz="4000" dirty="0"/>
              <a:t>已經存在的，早已有了名稱；大家都知道人是怎樣的；人絕對無法與比自己強的抗辯。</a:t>
            </a:r>
            <a:r>
              <a:rPr lang="zh-CN" altLang="en-US" sz="4000" dirty="0"/>
              <a:t>”</a:t>
            </a:r>
          </a:p>
          <a:p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287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dirty="0"/>
              <a:t>這家超市有</a:t>
            </a:r>
            <a:r>
              <a:rPr lang="zh-TW" altLang="en-US" sz="4400" dirty="0">
                <a:solidFill>
                  <a:srgbClr val="FFFF00"/>
                </a:solidFill>
              </a:rPr>
              <a:t>各種的水果</a:t>
            </a:r>
            <a:r>
              <a:rPr lang="zh-TW" altLang="en-US" sz="4400" dirty="0"/>
              <a:t>，其中</a:t>
            </a:r>
            <a:r>
              <a:rPr lang="zh-TW" altLang="en-US" sz="4400" dirty="0">
                <a:solidFill>
                  <a:srgbClr val="00FFFF"/>
                </a:solidFill>
              </a:rPr>
              <a:t>榴蓮</a:t>
            </a:r>
            <a:r>
              <a:rPr lang="zh-TW" altLang="en-US" sz="4400" dirty="0"/>
              <a:t>是什麼大家也都知道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5576" y="3717032"/>
            <a:ext cx="2952328" cy="1512168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FFFF00"/>
                </a:solidFill>
              </a:rPr>
              <a:t>大範圍</a:t>
            </a:r>
            <a:endParaRPr lang="en-US" altLang="zh-CN" sz="3600" dirty="0">
              <a:solidFill>
                <a:srgbClr val="FFFF00"/>
              </a:solidFill>
            </a:endParaRPr>
          </a:p>
          <a:p>
            <a:pPr algn="ctr"/>
            <a:r>
              <a:rPr lang="zh-CN" altLang="en-US" sz="3600" dirty="0" smtClean="0"/>
              <a:t>“</a:t>
            </a:r>
            <a:r>
              <a:rPr lang="zh-TW" altLang="en-US" sz="3600" dirty="0"/>
              <a:t>各種水果</a:t>
            </a:r>
            <a:r>
              <a:rPr lang="zh-CN" altLang="en-US" sz="3600" dirty="0" smtClean="0"/>
              <a:t>”</a:t>
            </a:r>
            <a:endParaRPr lang="zh-CN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5364088" y="3717032"/>
            <a:ext cx="2952328" cy="1512168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00FFFF"/>
                </a:solidFill>
              </a:rPr>
              <a:t>其中具體一項</a:t>
            </a:r>
            <a:r>
              <a:rPr lang="zh-CN" altLang="en-US" sz="3600" dirty="0" smtClean="0"/>
              <a:t>“榴蓮”</a:t>
            </a:r>
            <a:endParaRPr lang="zh-CN" altLang="en-US" sz="3600" dirty="0"/>
          </a:p>
        </p:txBody>
      </p:sp>
      <p:cxnSp>
        <p:nvCxnSpPr>
          <p:cNvPr id="8" name="直接箭头连接符 7"/>
          <p:cNvCxnSpPr>
            <a:stCxn id="4" idx="3"/>
            <a:endCxn id="6" idx="1"/>
          </p:cNvCxnSpPr>
          <p:nvPr/>
        </p:nvCxnSpPr>
        <p:spPr>
          <a:xfrm>
            <a:off x="3707904" y="4473116"/>
            <a:ext cx="1656184" cy="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7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降服掌權的神 </a:t>
            </a:r>
            <a:r>
              <a:rPr lang="en-US" altLang="zh-CN" dirty="0"/>
              <a:t>(6:10-11)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b="1" u="sng" dirty="0" smtClean="0"/>
              <a:t>新</a:t>
            </a:r>
            <a:r>
              <a:rPr lang="zh-CN" altLang="en-US" sz="4000" b="1" u="sng" dirty="0"/>
              <a:t>譯本</a:t>
            </a:r>
            <a:r>
              <a:rPr lang="zh-CN" altLang="en-US" sz="4000" dirty="0"/>
              <a:t>“</a:t>
            </a:r>
            <a:r>
              <a:rPr lang="zh-TW" altLang="en-US" sz="4000" dirty="0">
                <a:solidFill>
                  <a:srgbClr val="FFFF00"/>
                </a:solidFill>
              </a:rPr>
              <a:t>已經存在的，早已有了名稱</a:t>
            </a:r>
            <a:r>
              <a:rPr lang="zh-TW" altLang="en-US" sz="4000" dirty="0"/>
              <a:t>；大家都知道</a:t>
            </a:r>
            <a:r>
              <a:rPr lang="zh-TW" altLang="en-US" sz="4000" dirty="0">
                <a:solidFill>
                  <a:srgbClr val="00FFFF"/>
                </a:solidFill>
              </a:rPr>
              <a:t>人是怎樣的</a:t>
            </a:r>
            <a:r>
              <a:rPr lang="zh-TW" altLang="en-US" sz="4000" dirty="0"/>
              <a:t>；人絕對無法與比自己強的抗辯。</a:t>
            </a:r>
            <a:r>
              <a:rPr lang="zh-CN" altLang="en-US" sz="4000" dirty="0" smtClean="0"/>
              <a:t>”</a:t>
            </a:r>
            <a:endParaRPr lang="en-US" altLang="zh-CN" sz="4000" dirty="0" smtClean="0"/>
          </a:p>
          <a:p>
            <a:pPr lvl="1"/>
            <a:r>
              <a:rPr lang="zh-CN" altLang="en-US" sz="3600" dirty="0"/>
              <a:t>“</a:t>
            </a:r>
            <a:r>
              <a:rPr lang="zh-TW" altLang="en-US" sz="3600" dirty="0">
                <a:solidFill>
                  <a:srgbClr val="FFFF00"/>
                </a:solidFill>
              </a:rPr>
              <a:t>已經存在的</a:t>
            </a:r>
            <a:r>
              <a:rPr lang="zh-CN" altLang="en-US" sz="3600" dirty="0"/>
              <a:t>”</a:t>
            </a:r>
            <a:r>
              <a:rPr lang="en-US" altLang="zh-CN" sz="3600" dirty="0"/>
              <a:t> = </a:t>
            </a:r>
            <a:r>
              <a:rPr lang="zh-CN" altLang="en-US" sz="3600" dirty="0"/>
              <a:t>所有的被造物</a:t>
            </a:r>
            <a:endParaRPr lang="en-US" altLang="zh-CN" sz="3600" dirty="0"/>
          </a:p>
          <a:p>
            <a:pPr lvl="1"/>
            <a:r>
              <a:rPr lang="zh-CN" altLang="en-US" sz="3600" dirty="0"/>
              <a:t>“</a:t>
            </a:r>
            <a:r>
              <a:rPr lang="zh-TW" altLang="en-US" sz="3600" dirty="0">
                <a:solidFill>
                  <a:srgbClr val="FFFF00"/>
                </a:solidFill>
              </a:rPr>
              <a:t>早已有了名稱</a:t>
            </a:r>
            <a:r>
              <a:rPr lang="zh-CN" altLang="en-US" sz="3600" dirty="0"/>
              <a:t>”</a:t>
            </a:r>
            <a:r>
              <a:rPr lang="en-US" altLang="zh-CN" sz="3600" dirty="0"/>
              <a:t>= </a:t>
            </a:r>
            <a:r>
              <a:rPr lang="zh-CN" altLang="en-US" sz="3600" dirty="0"/>
              <a:t>都被取了名字</a:t>
            </a:r>
            <a:endParaRPr lang="en-US" altLang="zh-CN" sz="3600" dirty="0"/>
          </a:p>
          <a:p>
            <a:pPr lvl="1"/>
            <a:r>
              <a:rPr lang="zh-CN" altLang="en-US" sz="3600" dirty="0">
                <a:solidFill>
                  <a:srgbClr val="FFFF00"/>
                </a:solidFill>
              </a:rPr>
              <a:t>大範圍 </a:t>
            </a:r>
            <a:r>
              <a:rPr lang="en-US" altLang="zh-CN" sz="3600" dirty="0"/>
              <a:t>= </a:t>
            </a:r>
            <a:r>
              <a:rPr lang="zh-CN" altLang="en-US" sz="3600" dirty="0"/>
              <a:t>所有的被取了名字的被造物</a:t>
            </a:r>
            <a:endParaRPr lang="en-US" altLang="zh-CN" sz="3600" dirty="0"/>
          </a:p>
          <a:p>
            <a:pPr lvl="1"/>
            <a:r>
              <a:rPr lang="zh-CN" altLang="en-US" sz="3600" dirty="0">
                <a:solidFill>
                  <a:srgbClr val="00FFFF"/>
                </a:solidFill>
              </a:rPr>
              <a:t>其中具體一項</a:t>
            </a:r>
            <a:r>
              <a:rPr lang="zh-CN" altLang="en-US" sz="3600" dirty="0"/>
              <a:t> </a:t>
            </a:r>
            <a:r>
              <a:rPr lang="en-US" altLang="zh-CN" sz="3600" dirty="0"/>
              <a:t>= </a:t>
            </a:r>
            <a:r>
              <a:rPr lang="zh-CN" altLang="en-US" sz="3600" dirty="0"/>
              <a:t>“人”</a:t>
            </a:r>
            <a:endParaRPr lang="en-US" altLang="zh-CN" sz="3600" dirty="0"/>
          </a:p>
          <a:p>
            <a:endParaRPr lang="zh-CN" altLang="en-US" sz="4000" dirty="0"/>
          </a:p>
          <a:p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7942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降服掌權的神 </a:t>
            </a:r>
            <a:r>
              <a:rPr lang="en-US" altLang="zh-CN" dirty="0"/>
              <a:t>(6:10-11)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>
                <a:cs typeface="+mj-cs"/>
              </a:rPr>
              <a:t>什麽是“人”？</a:t>
            </a:r>
            <a:endParaRPr lang="en-US" altLang="zh-CN" sz="4000" dirty="0" smtClean="0">
              <a:cs typeface="+mj-cs"/>
            </a:endParaRPr>
          </a:p>
          <a:p>
            <a:pPr lvl="1"/>
            <a:r>
              <a:rPr lang="zh-CN" altLang="en-US" sz="3600" dirty="0" smtClean="0">
                <a:cs typeface="+mj-cs"/>
              </a:rPr>
              <a:t>人 </a:t>
            </a:r>
            <a:r>
              <a:rPr lang="en-US" altLang="zh-CN" sz="3600" dirty="0" smtClean="0">
                <a:cs typeface="+mj-cs"/>
              </a:rPr>
              <a:t>= </a:t>
            </a:r>
            <a:r>
              <a:rPr lang="en-US" altLang="zh-CN" sz="3600" dirty="0">
                <a:solidFill>
                  <a:srgbClr val="FFFF00"/>
                </a:solidFill>
                <a:cs typeface="+mj-cs"/>
              </a:rPr>
              <a:t>“</a:t>
            </a:r>
            <a:r>
              <a:rPr lang="he-IL" altLang="zh-CN" sz="3600" dirty="0">
                <a:solidFill>
                  <a:srgbClr val="FFFF00"/>
                </a:solidFill>
                <a:cs typeface="+mj-cs"/>
              </a:rPr>
              <a:t>אָדָם</a:t>
            </a:r>
            <a:r>
              <a:rPr lang="en-US" altLang="zh-CN" sz="3600" dirty="0">
                <a:solidFill>
                  <a:srgbClr val="FFFF00"/>
                </a:solidFill>
                <a:cs typeface="+mj-cs"/>
              </a:rPr>
              <a:t>” (</a:t>
            </a:r>
            <a:r>
              <a:rPr lang="en-US" altLang="zh-CN" sz="3600" i="1" dirty="0">
                <a:solidFill>
                  <a:srgbClr val="FFFF00"/>
                </a:solidFill>
                <a:cs typeface="+mj-cs"/>
              </a:rPr>
              <a:t>Adam</a:t>
            </a:r>
            <a:r>
              <a:rPr lang="en-US" altLang="zh-CN" sz="3600" dirty="0" smtClean="0">
                <a:solidFill>
                  <a:srgbClr val="FFFF00"/>
                </a:solidFill>
                <a:cs typeface="+mj-cs"/>
              </a:rPr>
              <a:t>)</a:t>
            </a:r>
          </a:p>
          <a:p>
            <a:pPr lvl="1"/>
            <a:r>
              <a:rPr lang="zh-CN" altLang="en-US" sz="3600" dirty="0">
                <a:cs typeface="+mj-cs"/>
              </a:rPr>
              <a:t>來自</a:t>
            </a:r>
            <a:r>
              <a:rPr lang="zh-CN" altLang="en-US" sz="3600" dirty="0" smtClean="0">
                <a:cs typeface="+mj-cs"/>
              </a:rPr>
              <a:t>於</a:t>
            </a:r>
            <a:r>
              <a:rPr lang="en-US" altLang="zh-CN" sz="3600" dirty="0">
                <a:solidFill>
                  <a:srgbClr val="00FFFF"/>
                </a:solidFill>
                <a:cs typeface="+mj-cs"/>
              </a:rPr>
              <a:t>“</a:t>
            </a:r>
            <a:r>
              <a:rPr lang="he-IL" altLang="zh-CN" sz="3600" dirty="0">
                <a:solidFill>
                  <a:srgbClr val="00FFFF"/>
                </a:solidFill>
                <a:cs typeface="+mj-cs"/>
              </a:rPr>
              <a:t>אֲדָמָה</a:t>
            </a:r>
            <a:r>
              <a:rPr lang="en-US" altLang="zh-CN" sz="3600" dirty="0">
                <a:solidFill>
                  <a:srgbClr val="00FFFF"/>
                </a:solidFill>
                <a:cs typeface="+mj-cs"/>
              </a:rPr>
              <a:t>” (</a:t>
            </a:r>
            <a:r>
              <a:rPr lang="en-US" altLang="zh-CN" sz="3600" i="1" dirty="0" err="1">
                <a:solidFill>
                  <a:srgbClr val="00FFFF"/>
                </a:solidFill>
                <a:cs typeface="+mj-cs"/>
              </a:rPr>
              <a:t>Adamah</a:t>
            </a:r>
            <a:r>
              <a:rPr lang="en-US" altLang="zh-CN" sz="3600" dirty="0" smtClean="0">
                <a:solidFill>
                  <a:srgbClr val="00FFFF"/>
                </a:solidFill>
                <a:cs typeface="+mj-cs"/>
              </a:rPr>
              <a:t>)</a:t>
            </a:r>
            <a:r>
              <a:rPr lang="zh-CN" altLang="en-US" sz="3600" dirty="0" smtClean="0">
                <a:cs typeface="+mj-cs"/>
              </a:rPr>
              <a:t>，意思是</a:t>
            </a:r>
            <a:r>
              <a:rPr lang="zh-CN" altLang="en-US" sz="3600" dirty="0" smtClean="0">
                <a:solidFill>
                  <a:srgbClr val="00FFFF"/>
                </a:solidFill>
                <a:cs typeface="+mj-cs"/>
              </a:rPr>
              <a:t>土地</a:t>
            </a:r>
            <a:endParaRPr lang="en-US" altLang="zh-CN" sz="3600" dirty="0" smtClean="0">
              <a:solidFill>
                <a:srgbClr val="00FFFF"/>
              </a:solidFill>
              <a:cs typeface="+mj-cs"/>
            </a:endParaRPr>
          </a:p>
          <a:p>
            <a:pPr lvl="1"/>
            <a:r>
              <a:rPr lang="zh-CN" altLang="en-US" sz="3600" dirty="0" smtClean="0">
                <a:cs typeface="+mj-cs"/>
              </a:rPr>
              <a:t>人的名字表明人的來源：</a:t>
            </a:r>
            <a:r>
              <a:rPr lang="zh-CN" altLang="en-US" sz="3600" dirty="0" smtClean="0">
                <a:solidFill>
                  <a:srgbClr val="00FFFF"/>
                </a:solidFill>
                <a:cs typeface="+mj-cs"/>
              </a:rPr>
              <a:t>從土而出</a:t>
            </a:r>
            <a:endParaRPr lang="en-US" altLang="zh-CN" sz="3600" dirty="0" smtClean="0">
              <a:solidFill>
                <a:srgbClr val="00FFFF"/>
              </a:solidFill>
              <a:cs typeface="+mj-cs"/>
            </a:endParaRPr>
          </a:p>
          <a:p>
            <a:pPr lvl="1"/>
            <a:r>
              <a:rPr lang="zh-CN" altLang="en-US" sz="3600" dirty="0">
                <a:cs typeface="+mj-cs"/>
              </a:rPr>
              <a:t>換言</a:t>
            </a:r>
            <a:r>
              <a:rPr lang="zh-CN" altLang="en-US" sz="3600" dirty="0" smtClean="0">
                <a:cs typeface="+mj-cs"/>
              </a:rPr>
              <a:t>之，</a:t>
            </a:r>
            <a:r>
              <a:rPr lang="zh-CN" altLang="en-US" sz="3600" dirty="0" smtClean="0">
                <a:solidFill>
                  <a:srgbClr val="FFFF00"/>
                </a:solidFill>
                <a:cs typeface="+mj-cs"/>
              </a:rPr>
              <a:t>人是屬於地，人無法與天上的神爭鬥</a:t>
            </a:r>
            <a:endParaRPr lang="zh-CN" altLang="en-US" sz="3600" dirty="0">
              <a:solidFill>
                <a:srgbClr val="FFFF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38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降服掌權的神 </a:t>
            </a:r>
            <a:r>
              <a:rPr lang="en-US" altLang="zh-CN" dirty="0"/>
              <a:t>(6:10-11)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b="1" u="sng" dirty="0"/>
              <a:t>新譯本</a:t>
            </a:r>
            <a:r>
              <a:rPr lang="zh-CN" altLang="en-US" sz="4000" dirty="0"/>
              <a:t>“</a:t>
            </a:r>
            <a:r>
              <a:rPr lang="zh-TW" altLang="en-US" sz="4000" dirty="0"/>
              <a:t>已經存在的，早已有了名稱；大家都知道人是怎樣的；</a:t>
            </a:r>
            <a:r>
              <a:rPr lang="zh-TW" altLang="en-US" sz="4000" dirty="0">
                <a:solidFill>
                  <a:srgbClr val="00FF00"/>
                </a:solidFill>
              </a:rPr>
              <a:t>人絕對無法與比自己強的抗辯</a:t>
            </a:r>
            <a:r>
              <a:rPr lang="zh-TW" altLang="en-US" sz="4000" dirty="0"/>
              <a:t>。</a:t>
            </a:r>
            <a:r>
              <a:rPr lang="zh-CN" altLang="en-US" sz="4000" dirty="0" smtClean="0"/>
              <a:t>”</a:t>
            </a:r>
            <a:endParaRPr lang="en-US" altLang="zh-CN" sz="4000" dirty="0" smtClean="0"/>
          </a:p>
          <a:p>
            <a:r>
              <a:rPr lang="zh-CN" altLang="en-US" sz="4000" dirty="0" smtClean="0"/>
              <a:t>換言之，</a:t>
            </a:r>
            <a:r>
              <a:rPr lang="zh-CN" altLang="en-US" sz="4000" dirty="0" smtClean="0">
                <a:solidFill>
                  <a:srgbClr val="00FF00"/>
                </a:solidFill>
              </a:rPr>
              <a:t>人</a:t>
            </a:r>
            <a:r>
              <a:rPr lang="zh-CN" altLang="en-US" sz="4000" dirty="0">
                <a:solidFill>
                  <a:srgbClr val="00FF00"/>
                </a:solidFill>
              </a:rPr>
              <a:t>無</a:t>
            </a:r>
            <a:r>
              <a:rPr lang="zh-CN" altLang="en-US" sz="4000" dirty="0" smtClean="0">
                <a:solidFill>
                  <a:srgbClr val="00FF00"/>
                </a:solidFill>
              </a:rPr>
              <a:t>法與神爭辯而獲勝</a:t>
            </a:r>
            <a:endParaRPr lang="en-US" altLang="zh-CN" sz="4000" dirty="0">
              <a:solidFill>
                <a:srgbClr val="00FF00"/>
              </a:solidFill>
            </a:endParaRPr>
          </a:p>
          <a:p>
            <a:r>
              <a:rPr lang="en-US" altLang="zh-CN" sz="4000" b="1" u="sng" dirty="0" smtClean="0"/>
              <a:t>6:11</a:t>
            </a:r>
            <a:r>
              <a:rPr lang="zh-CN" altLang="en-US" sz="4000" b="1" u="sng" dirty="0" smtClean="0"/>
              <a:t>和合本</a:t>
            </a:r>
            <a:r>
              <a:rPr lang="zh-CN" altLang="en-US" sz="4000" dirty="0" smtClean="0"/>
              <a:t>翻譯錯誤</a:t>
            </a:r>
            <a:endParaRPr lang="en-US" altLang="zh-CN" sz="4000" dirty="0" smtClean="0"/>
          </a:p>
          <a:p>
            <a:r>
              <a:rPr lang="zh-CN" altLang="en-US" sz="4000" b="1" u="sng" dirty="0" smtClean="0"/>
              <a:t>新譯本</a:t>
            </a:r>
            <a:r>
              <a:rPr lang="zh-CN" altLang="en-US" sz="4000" dirty="0" smtClean="0"/>
              <a:t>“</a:t>
            </a:r>
            <a:r>
              <a:rPr lang="zh-TW" altLang="en-US" sz="4000" dirty="0">
                <a:solidFill>
                  <a:srgbClr val="00FFFF"/>
                </a:solidFill>
              </a:rPr>
              <a:t>因為話語增多，虛空也增多</a:t>
            </a:r>
            <a:r>
              <a:rPr lang="zh-TW" altLang="en-US" sz="4000" dirty="0"/>
              <a:t>，這對人有什麼益處呢？</a:t>
            </a:r>
            <a:r>
              <a:rPr lang="zh-CN" altLang="en-US" sz="4000" dirty="0" smtClean="0"/>
              <a:t>”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1149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降服掌權的神 </a:t>
            </a:r>
            <a:r>
              <a:rPr lang="en-US" altLang="zh-CN" dirty="0"/>
              <a:t>(6:10-11)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這兩句</a:t>
            </a:r>
            <a:r>
              <a:rPr lang="zh-CN" altLang="en-US" dirty="0" smtClean="0"/>
              <a:t>話與苦難的關係：</a:t>
            </a:r>
            <a:endParaRPr lang="en-US" altLang="zh-CN" dirty="0" smtClean="0"/>
          </a:p>
          <a:p>
            <a:r>
              <a:rPr lang="zh-CN" altLang="en-US" dirty="0" smtClean="0"/>
              <a:t>不要把苦難</a:t>
            </a:r>
            <a:r>
              <a:rPr lang="zh-CN" altLang="en-US" dirty="0"/>
              <a:t>作爲</a:t>
            </a:r>
            <a:r>
              <a:rPr lang="zh-CN" altLang="en-US" dirty="0" smtClean="0">
                <a:solidFill>
                  <a:srgbClr val="FFFF00"/>
                </a:solidFill>
              </a:rPr>
              <a:t>否定神，拒絕神</a:t>
            </a:r>
            <a:r>
              <a:rPr lang="zh-CN" altLang="en-US" dirty="0" smtClean="0"/>
              <a:t>的理由</a:t>
            </a:r>
            <a:endParaRPr lang="en-US" altLang="zh-CN" dirty="0" smtClean="0"/>
          </a:p>
          <a:p>
            <a:r>
              <a:rPr lang="zh-CN" altLang="en-US" dirty="0" smtClean="0"/>
              <a:t>例如，</a:t>
            </a:r>
            <a:r>
              <a:rPr lang="en-US" altLang="zh-CN" dirty="0"/>
              <a:t>Charles Templeton</a:t>
            </a:r>
            <a:endParaRPr lang="zh-CN" altLang="en-US" dirty="0"/>
          </a:p>
        </p:txBody>
      </p:sp>
      <p:pic>
        <p:nvPicPr>
          <p:cNvPr id="3074" name="Picture 2" descr="Farewell to God: My Reasons for Rejecting the Christian Faith: Templeton,  Charles: 9780771085086: Amazon.com: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247424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降服掌權的神 </a:t>
            </a:r>
            <a:r>
              <a:rPr lang="en-US" altLang="zh-CN" dirty="0"/>
              <a:t>(6:10-11)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這兩句</a:t>
            </a:r>
            <a:r>
              <a:rPr lang="zh-CN" altLang="en-US" dirty="0" smtClean="0"/>
              <a:t>話與苦難的關係：</a:t>
            </a:r>
            <a:endParaRPr lang="en-US" altLang="zh-CN" dirty="0" smtClean="0"/>
          </a:p>
          <a:p>
            <a:r>
              <a:rPr lang="zh-CN" altLang="en-US" dirty="0" smtClean="0"/>
              <a:t>不要把苦難</a:t>
            </a:r>
            <a:r>
              <a:rPr lang="zh-CN" altLang="en-US" dirty="0"/>
              <a:t>作爲</a:t>
            </a:r>
            <a:r>
              <a:rPr lang="zh-CN" altLang="en-US" dirty="0" smtClean="0">
                <a:solidFill>
                  <a:srgbClr val="FFFF00"/>
                </a:solidFill>
              </a:rPr>
              <a:t>否定神，拒絕神</a:t>
            </a:r>
            <a:r>
              <a:rPr lang="zh-CN" altLang="en-US" dirty="0" smtClean="0"/>
              <a:t>的理由</a:t>
            </a:r>
            <a:endParaRPr lang="en-US" altLang="zh-CN" dirty="0" smtClean="0"/>
          </a:p>
          <a:p>
            <a:r>
              <a:rPr lang="zh-CN" altLang="en-US" dirty="0" smtClean="0"/>
              <a:t>人要知道自己在神面前的位置</a:t>
            </a:r>
            <a:endParaRPr lang="en-US" altLang="zh-CN" dirty="0" smtClean="0"/>
          </a:p>
          <a:p>
            <a:r>
              <a:rPr lang="zh-CN" altLang="en-US" dirty="0" smtClean="0"/>
              <a:t>人不可以因著苦難去</a:t>
            </a:r>
            <a:r>
              <a:rPr lang="zh-TW" altLang="en-US" dirty="0" smtClean="0">
                <a:solidFill>
                  <a:srgbClr val="FFFF00"/>
                </a:solidFill>
              </a:rPr>
              <a:t>質</a:t>
            </a:r>
            <a:r>
              <a:rPr lang="zh-TW" altLang="en-US" dirty="0">
                <a:solidFill>
                  <a:srgbClr val="FFFF00"/>
                </a:solidFill>
              </a:rPr>
              <a:t>疑神，指責神，否定神</a:t>
            </a:r>
            <a:r>
              <a:rPr lang="zh-TW" altLang="en-US" dirty="0"/>
              <a:t>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4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看待苦難的五個要點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降服</a:t>
            </a:r>
            <a:r>
              <a:rPr lang="zh-CN" altLang="en-US" sz="4400" dirty="0"/>
              <a:t>掌權的神 </a:t>
            </a:r>
            <a:r>
              <a:rPr lang="en-US" altLang="zh-CN" sz="4400" dirty="0"/>
              <a:t>(6:10-11)</a:t>
            </a:r>
          </a:p>
          <a:p>
            <a:r>
              <a:rPr lang="zh-CN" altLang="en-US" sz="4400" dirty="0" smtClean="0">
                <a:solidFill>
                  <a:srgbClr val="FFFF00"/>
                </a:solidFill>
              </a:rPr>
              <a:t>信</a:t>
            </a:r>
            <a:r>
              <a:rPr lang="zh-CN" altLang="en-US" sz="4400" dirty="0">
                <a:solidFill>
                  <a:srgbClr val="FFFF00"/>
                </a:solidFill>
              </a:rPr>
              <a:t>靠良善的神 </a:t>
            </a:r>
            <a:r>
              <a:rPr lang="en-US" altLang="zh-CN" sz="4400" dirty="0">
                <a:solidFill>
                  <a:srgbClr val="FFFF00"/>
                </a:solidFill>
              </a:rPr>
              <a:t>(6:12)</a:t>
            </a:r>
          </a:p>
          <a:p>
            <a:r>
              <a:rPr lang="zh-CN" altLang="en-US" sz="4400" dirty="0" smtClean="0"/>
              <a:t>寄</a:t>
            </a:r>
            <a:r>
              <a:rPr lang="zh-CN" altLang="en-US" sz="4400" dirty="0"/>
              <a:t>望至高的神 </a:t>
            </a:r>
            <a:r>
              <a:rPr lang="en-US" altLang="zh-CN" sz="4400" dirty="0"/>
              <a:t>(7:13)</a:t>
            </a:r>
          </a:p>
          <a:p>
            <a:r>
              <a:rPr lang="zh-CN" altLang="en-US" sz="4400" dirty="0" smtClean="0"/>
              <a:t>信</a:t>
            </a:r>
            <a:r>
              <a:rPr lang="zh-CN" altLang="en-US" sz="4400" dirty="0"/>
              <a:t>靠智慧的神 </a:t>
            </a:r>
            <a:r>
              <a:rPr lang="en-US" altLang="zh-CN" sz="4400" dirty="0"/>
              <a:t>(7:14a)</a:t>
            </a:r>
          </a:p>
          <a:p>
            <a:r>
              <a:rPr lang="zh-CN" altLang="en-US" sz="4400" dirty="0" smtClean="0"/>
              <a:t>敬</a:t>
            </a:r>
            <a:r>
              <a:rPr lang="zh-CN" altLang="en-US" sz="4400" dirty="0"/>
              <a:t>拜偉大的神 </a:t>
            </a:r>
            <a:r>
              <a:rPr lang="en-US" altLang="zh-CN" sz="4400" dirty="0"/>
              <a:t>(7:14b)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52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科學</a:t>
            </a:r>
            <a:r>
              <a:rPr lang="zh-CN" altLang="en-US" dirty="0" smtClean="0"/>
              <a:t>家所認爲宇宙未來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/>
              <a:t>根據“熱力學第二定律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  <a:p>
            <a:r>
              <a:rPr lang="zh-CN" altLang="en-US" sz="3600" dirty="0"/>
              <a:t>宇宙當中的</a:t>
            </a:r>
            <a:r>
              <a:rPr lang="zh-CN" altLang="en-US" sz="3600" dirty="0" smtClean="0"/>
              <a:t>“熵”</a:t>
            </a:r>
            <a:r>
              <a:rPr lang="en-US" altLang="zh-CN" sz="3600" dirty="0" smtClean="0"/>
              <a:t>(</a:t>
            </a:r>
            <a:r>
              <a:rPr lang="en-US" altLang="zh-CN" sz="3600" dirty="0"/>
              <a:t>entropy)</a:t>
            </a:r>
            <a:r>
              <a:rPr lang="zh-CN" altLang="en-US" sz="3600" dirty="0"/>
              <a:t>不會斷</a:t>
            </a:r>
            <a:r>
              <a:rPr lang="zh-CN" altLang="en-US" sz="3600" dirty="0" smtClean="0"/>
              <a:t>增加 </a:t>
            </a:r>
            <a:r>
              <a:rPr lang="en-US" altLang="zh-CN" sz="3600" dirty="0" smtClean="0"/>
              <a:t>(</a:t>
            </a:r>
            <a:r>
              <a:rPr lang="zh-TW" altLang="en-US" sz="3600" dirty="0"/>
              <a:t>宇宙當中</a:t>
            </a:r>
            <a:r>
              <a:rPr lang="zh-TW" altLang="en-US" sz="3600" dirty="0">
                <a:solidFill>
                  <a:srgbClr val="FFFF00"/>
                </a:solidFill>
              </a:rPr>
              <a:t>可用的能量越來越少</a:t>
            </a:r>
            <a:r>
              <a:rPr lang="en-US" altLang="zh-CN" sz="3600" dirty="0" smtClean="0"/>
              <a:t>)</a:t>
            </a:r>
          </a:p>
          <a:p>
            <a:r>
              <a:rPr lang="zh-CN" altLang="en-US" sz="3600" dirty="0"/>
              <a:t>最</a:t>
            </a:r>
            <a:r>
              <a:rPr lang="zh-CN" altLang="en-US" sz="3600" dirty="0" smtClean="0"/>
              <a:t>後，</a:t>
            </a:r>
            <a:r>
              <a:rPr lang="zh-TW" altLang="en-US" sz="3600" dirty="0" smtClean="0"/>
              <a:t>宇宙進</a:t>
            </a:r>
            <a:r>
              <a:rPr lang="zh-TW" altLang="en-US" sz="3600" dirty="0"/>
              <a:t>入</a:t>
            </a:r>
            <a:r>
              <a:rPr lang="zh-TW" altLang="en-US" sz="3600" dirty="0" smtClean="0"/>
              <a:t>“</a:t>
            </a:r>
            <a:r>
              <a:rPr lang="zh-TW" altLang="en-US" sz="3600" dirty="0" smtClean="0">
                <a:solidFill>
                  <a:srgbClr val="FFFF00"/>
                </a:solidFill>
              </a:rPr>
              <a:t>熱寂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27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信靠良善的神 </a:t>
            </a:r>
            <a:r>
              <a:rPr lang="en-US" altLang="zh-CN" dirty="0"/>
              <a:t>(6:12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b="1" u="sng" dirty="0" smtClean="0"/>
              <a:t>6:12</a:t>
            </a:r>
            <a:r>
              <a:rPr lang="zh-CN" altLang="en-US" sz="3600" dirty="0" smtClean="0"/>
              <a:t>“</a:t>
            </a:r>
            <a:r>
              <a:rPr lang="zh-TW" altLang="en-US" sz="3600" dirty="0" smtClean="0"/>
              <a:t>人</a:t>
            </a:r>
            <a:r>
              <a:rPr lang="zh-TW" altLang="en-US" sz="3600" dirty="0"/>
              <a:t>一生虛度的日子，就如影兒經過，誰知道什麼與他有益呢？誰能告訴他身後在日光之下有什麼事呢</a:t>
            </a:r>
            <a:r>
              <a:rPr lang="zh-TW" altLang="en-US" sz="3600" dirty="0" smtClean="0"/>
              <a:t>？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r>
              <a:rPr lang="zh-TW" altLang="en-US" sz="3600" b="1" u="sng" dirty="0" smtClean="0"/>
              <a:t>新</a:t>
            </a:r>
            <a:r>
              <a:rPr lang="zh-TW" altLang="en-US" sz="3600" b="1" u="sng" dirty="0"/>
              <a:t>譯本</a:t>
            </a:r>
            <a:r>
              <a:rPr lang="zh-TW" altLang="en-US" sz="3600" dirty="0"/>
              <a:t>“在</a:t>
            </a:r>
            <a:r>
              <a:rPr lang="zh-TW" altLang="en-US" sz="3600" dirty="0">
                <a:solidFill>
                  <a:srgbClr val="00FFFF"/>
                </a:solidFill>
              </a:rPr>
              <a:t>虛空</a:t>
            </a:r>
            <a:r>
              <a:rPr lang="zh-TW" altLang="en-US" sz="3600" dirty="0"/>
              <a:t>、</a:t>
            </a:r>
            <a:r>
              <a:rPr lang="zh-TW" altLang="en-US" sz="3600" dirty="0">
                <a:solidFill>
                  <a:srgbClr val="00FFFF"/>
                </a:solidFill>
              </a:rPr>
              <a:t>消逝如影</a:t>
            </a:r>
            <a:r>
              <a:rPr lang="zh-TW" altLang="en-US" sz="3600" dirty="0"/>
              <a:t>的人生，</a:t>
            </a:r>
            <a:r>
              <a:rPr lang="zh-TW" altLang="en-US" sz="3600" dirty="0">
                <a:solidFill>
                  <a:srgbClr val="00FFFF"/>
                </a:solidFill>
              </a:rPr>
              <a:t>短暫</a:t>
            </a:r>
            <a:r>
              <a:rPr lang="zh-TW" altLang="en-US" sz="3600" dirty="0"/>
              <a:t>的日子裡，</a:t>
            </a:r>
            <a:r>
              <a:rPr lang="zh-TW" altLang="en-US" sz="3600" dirty="0">
                <a:solidFill>
                  <a:srgbClr val="FFFF00"/>
                </a:solidFill>
              </a:rPr>
              <a:t>有誰知道什麼是對人有益處呢？</a:t>
            </a:r>
            <a:r>
              <a:rPr lang="zh-TW" altLang="en-US" sz="3600" dirty="0"/>
              <a:t>誰能告訴人他死後在日光之下會發生什麼事呢？”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2314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Bart and Elle\Downloads\Screenshot_20221216-130242_Video Play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4" b="10957"/>
          <a:stretch/>
        </p:blipFill>
        <p:spPr bwMode="auto">
          <a:xfrm>
            <a:off x="2583534" y="0"/>
            <a:ext cx="3976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3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信靠良善的神 </a:t>
            </a:r>
            <a:r>
              <a:rPr lang="en-US" altLang="zh-CN" dirty="0"/>
              <a:t>(6:12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b="1" u="sng" dirty="0" smtClean="0"/>
              <a:t>6:12</a:t>
            </a:r>
            <a:r>
              <a:rPr lang="zh-CN" altLang="en-US" sz="3600" dirty="0" smtClean="0"/>
              <a:t>“</a:t>
            </a:r>
            <a:r>
              <a:rPr lang="zh-TW" altLang="en-US" sz="3600" dirty="0" smtClean="0"/>
              <a:t>人</a:t>
            </a:r>
            <a:r>
              <a:rPr lang="zh-TW" altLang="en-US" sz="3600" dirty="0"/>
              <a:t>一生虛度的日子，就如影兒經過，誰知道什麼與他有益呢？誰能告訴他身後在日光之下有什麼事呢</a:t>
            </a:r>
            <a:r>
              <a:rPr lang="zh-TW" altLang="en-US" sz="3600" dirty="0" smtClean="0"/>
              <a:t>？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r>
              <a:rPr lang="zh-TW" altLang="en-US" sz="3600" b="1" u="sng" dirty="0" smtClean="0"/>
              <a:t>新</a:t>
            </a:r>
            <a:r>
              <a:rPr lang="zh-TW" altLang="en-US" sz="3600" b="1" u="sng" dirty="0"/>
              <a:t>譯本</a:t>
            </a:r>
            <a:r>
              <a:rPr lang="zh-TW" altLang="en-US" sz="3600" dirty="0"/>
              <a:t>“在</a:t>
            </a:r>
            <a:r>
              <a:rPr lang="zh-TW" altLang="en-US" sz="3600" dirty="0">
                <a:solidFill>
                  <a:srgbClr val="00FFFF"/>
                </a:solidFill>
              </a:rPr>
              <a:t>虛空</a:t>
            </a:r>
            <a:r>
              <a:rPr lang="zh-TW" altLang="en-US" sz="3600" dirty="0"/>
              <a:t>、</a:t>
            </a:r>
            <a:r>
              <a:rPr lang="zh-TW" altLang="en-US" sz="3600" dirty="0">
                <a:solidFill>
                  <a:srgbClr val="00FFFF"/>
                </a:solidFill>
              </a:rPr>
              <a:t>消逝如影</a:t>
            </a:r>
            <a:r>
              <a:rPr lang="zh-TW" altLang="en-US" sz="3600" dirty="0"/>
              <a:t>的人生，</a:t>
            </a:r>
            <a:r>
              <a:rPr lang="zh-TW" altLang="en-US" sz="3600" dirty="0">
                <a:solidFill>
                  <a:srgbClr val="00FFFF"/>
                </a:solidFill>
              </a:rPr>
              <a:t>短暫</a:t>
            </a:r>
            <a:r>
              <a:rPr lang="zh-TW" altLang="en-US" sz="3600" dirty="0"/>
              <a:t>的日子裡，</a:t>
            </a:r>
            <a:r>
              <a:rPr lang="zh-TW" altLang="en-US" sz="3600" dirty="0">
                <a:solidFill>
                  <a:srgbClr val="FFFF00"/>
                </a:solidFill>
              </a:rPr>
              <a:t>有誰知道什麼是對人有益處呢？</a:t>
            </a:r>
            <a:r>
              <a:rPr lang="zh-TW" altLang="en-US" sz="3600" dirty="0"/>
              <a:t>誰能告訴人他死後在日光之下會發生什麼事呢？”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991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Watch the Cheat'em Blind Trailer - Richard Tu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4608512" cy="520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963288" y="5805264"/>
            <a:ext cx="2929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Richard Turner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Dealt,' Documentary About Richard Turner, Inspires Feature Film - Varie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3" r="24781"/>
          <a:stretch/>
        </p:blipFill>
        <p:spPr bwMode="auto">
          <a:xfrm>
            <a:off x="2123728" y="548680"/>
            <a:ext cx="4608512" cy="520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20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信靠良善的神 </a:t>
            </a:r>
            <a:r>
              <a:rPr lang="en-US" altLang="zh-CN" dirty="0"/>
              <a:t>(6:12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u="sng" dirty="0" smtClean="0"/>
              <a:t>新</a:t>
            </a:r>
            <a:r>
              <a:rPr lang="zh-TW" altLang="en-US" sz="3600" b="1" u="sng" dirty="0"/>
              <a:t>譯本</a:t>
            </a:r>
            <a:r>
              <a:rPr lang="zh-TW" altLang="en-US" sz="3600" dirty="0"/>
              <a:t>“在</a:t>
            </a:r>
            <a:r>
              <a:rPr lang="zh-TW" altLang="en-US" sz="3600" dirty="0">
                <a:solidFill>
                  <a:srgbClr val="00FFFF"/>
                </a:solidFill>
              </a:rPr>
              <a:t>虛空</a:t>
            </a:r>
            <a:r>
              <a:rPr lang="zh-TW" altLang="en-US" sz="3600" dirty="0"/>
              <a:t>、</a:t>
            </a:r>
            <a:r>
              <a:rPr lang="zh-TW" altLang="en-US" sz="3600" dirty="0">
                <a:solidFill>
                  <a:srgbClr val="00FFFF"/>
                </a:solidFill>
              </a:rPr>
              <a:t>消逝如影</a:t>
            </a:r>
            <a:r>
              <a:rPr lang="zh-TW" altLang="en-US" sz="3600" dirty="0"/>
              <a:t>的人生，</a:t>
            </a:r>
            <a:r>
              <a:rPr lang="zh-TW" altLang="en-US" sz="3600" dirty="0">
                <a:solidFill>
                  <a:srgbClr val="00FFFF"/>
                </a:solidFill>
              </a:rPr>
              <a:t>短暫</a:t>
            </a:r>
            <a:r>
              <a:rPr lang="zh-TW" altLang="en-US" sz="3600" dirty="0"/>
              <a:t>的日子裡，</a:t>
            </a:r>
            <a:r>
              <a:rPr lang="zh-TW" altLang="en-US" sz="3600" dirty="0">
                <a:solidFill>
                  <a:srgbClr val="FFFF00"/>
                </a:solidFill>
              </a:rPr>
              <a:t>有誰知道什麼是對人有益處呢？</a:t>
            </a:r>
            <a:r>
              <a:rPr lang="zh-TW" altLang="en-US" sz="3600" dirty="0"/>
              <a:t>誰能告訴人他死後在日光之下會發生什麼事呢？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  <a:p>
            <a:r>
              <a:rPr lang="zh-CN" altLang="en-US" sz="3600" dirty="0" smtClean="0">
                <a:solidFill>
                  <a:srgbClr val="FFFF00"/>
                </a:solidFill>
              </a:rPr>
              <a:t>只有神知道</a:t>
            </a:r>
            <a:r>
              <a:rPr lang="zh-CN" altLang="en-US" sz="3600" dirty="0" smtClean="0"/>
              <a:t>什麽是對人真正有益的</a:t>
            </a:r>
            <a:endParaRPr lang="en-US" altLang="zh-CN" sz="3600" dirty="0" smtClean="0"/>
          </a:p>
          <a:p>
            <a:r>
              <a:rPr lang="zh-CN" altLang="en-US" sz="3600" b="1" u="sng" dirty="0" smtClean="0"/>
              <a:t>羅馬書</a:t>
            </a:r>
            <a:r>
              <a:rPr lang="en-US" altLang="zh-CN" sz="3600" b="1" u="sng" dirty="0" smtClean="0"/>
              <a:t>8:28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“</a:t>
            </a:r>
            <a:r>
              <a:rPr lang="zh-CN" altLang="en-US" sz="3600" dirty="0"/>
              <a:t>萬事都互相效力，叫愛神的人得益處”</a:t>
            </a:r>
          </a:p>
        </p:txBody>
      </p:sp>
    </p:spTree>
    <p:extLst>
      <p:ext uri="{BB962C8B-B14F-4D97-AF65-F5344CB8AC3E}">
        <p14:creationId xmlns:p14="http://schemas.microsoft.com/office/powerpoint/2010/main" val="35262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信靠良善的神 </a:t>
            </a:r>
            <a:r>
              <a:rPr lang="en-US" altLang="zh-CN" dirty="0"/>
              <a:t>(6:12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u="sng" dirty="0" smtClean="0"/>
              <a:t>新</a:t>
            </a:r>
            <a:r>
              <a:rPr lang="zh-TW" altLang="en-US" sz="3600" b="1" u="sng" dirty="0"/>
              <a:t>譯本</a:t>
            </a:r>
            <a:r>
              <a:rPr lang="zh-TW" altLang="en-US" sz="3600" dirty="0"/>
              <a:t>“在虛空、消逝如影的人生，短暫的日子裡，有誰知道什麼是對人有益處呢？</a:t>
            </a:r>
            <a:r>
              <a:rPr lang="zh-TW" altLang="en-US" sz="3600" dirty="0">
                <a:solidFill>
                  <a:srgbClr val="FFFF00"/>
                </a:solidFill>
              </a:rPr>
              <a:t>誰能告訴人他死後在日光之下會發生什麼事呢？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40821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看待苦難的五個要點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降服</a:t>
            </a:r>
            <a:r>
              <a:rPr lang="zh-CN" altLang="en-US" sz="4400" dirty="0"/>
              <a:t>掌權的神 </a:t>
            </a:r>
            <a:r>
              <a:rPr lang="en-US" altLang="zh-CN" sz="4400" dirty="0"/>
              <a:t>(6:10-11)</a:t>
            </a:r>
          </a:p>
          <a:p>
            <a:r>
              <a:rPr lang="zh-CN" altLang="en-US" sz="4400" dirty="0"/>
              <a:t>信靠良善的神 </a:t>
            </a:r>
            <a:r>
              <a:rPr lang="en-US" altLang="zh-CN" sz="4400" dirty="0"/>
              <a:t>(6:12)</a:t>
            </a:r>
          </a:p>
          <a:p>
            <a:r>
              <a:rPr lang="zh-CN" altLang="en-US" sz="4400" dirty="0" smtClean="0">
                <a:solidFill>
                  <a:srgbClr val="FFFF00"/>
                </a:solidFill>
              </a:rPr>
              <a:t>寄</a:t>
            </a:r>
            <a:r>
              <a:rPr lang="zh-CN" altLang="en-US" sz="4400" dirty="0">
                <a:solidFill>
                  <a:srgbClr val="FFFF00"/>
                </a:solidFill>
              </a:rPr>
              <a:t>望至高的神 </a:t>
            </a:r>
            <a:r>
              <a:rPr lang="en-US" altLang="zh-CN" sz="4400" dirty="0">
                <a:solidFill>
                  <a:srgbClr val="FFFF00"/>
                </a:solidFill>
              </a:rPr>
              <a:t>(7:13)</a:t>
            </a:r>
          </a:p>
          <a:p>
            <a:r>
              <a:rPr lang="zh-CN" altLang="en-US" sz="4400" dirty="0" smtClean="0"/>
              <a:t>信</a:t>
            </a:r>
            <a:r>
              <a:rPr lang="zh-CN" altLang="en-US" sz="4400" dirty="0"/>
              <a:t>靠智慧的神 </a:t>
            </a:r>
            <a:r>
              <a:rPr lang="en-US" altLang="zh-CN" sz="4400" dirty="0"/>
              <a:t>(7:14a)</a:t>
            </a:r>
          </a:p>
          <a:p>
            <a:r>
              <a:rPr lang="zh-CN" altLang="en-US" sz="4400" dirty="0" smtClean="0"/>
              <a:t>敬</a:t>
            </a:r>
            <a:r>
              <a:rPr lang="zh-CN" altLang="en-US" sz="4400" dirty="0"/>
              <a:t>拜偉大的神 </a:t>
            </a:r>
            <a:r>
              <a:rPr lang="en-US" altLang="zh-CN" sz="4400" dirty="0"/>
              <a:t>(7:14b)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4772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寄望至高的神 </a:t>
            </a:r>
            <a:r>
              <a:rPr lang="en-US" altLang="zh-CN" dirty="0"/>
              <a:t>(7:13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CN" sz="4000" b="1" u="sng" dirty="0" smtClean="0"/>
              <a:t>7:</a:t>
            </a:r>
            <a:r>
              <a:rPr lang="en-US" altLang="zh-TW" sz="4000" b="1" u="sng" dirty="0" smtClean="0"/>
              <a:t>13</a:t>
            </a:r>
            <a:r>
              <a:rPr lang="zh-CN" altLang="en-US" sz="4000" dirty="0" smtClean="0"/>
              <a:t>“</a:t>
            </a:r>
            <a:r>
              <a:rPr lang="zh-TW" altLang="en-US" sz="4000" dirty="0" smtClean="0"/>
              <a:t>你</a:t>
            </a:r>
            <a:r>
              <a:rPr lang="zh-TW" altLang="en-US" sz="4000" dirty="0"/>
              <a:t>要察看神的作為；</a:t>
            </a:r>
            <a:r>
              <a:rPr lang="zh-TW" altLang="en-US" sz="4000" dirty="0">
                <a:solidFill>
                  <a:srgbClr val="FFC000"/>
                </a:solidFill>
              </a:rPr>
              <a:t>因</a:t>
            </a:r>
            <a:r>
              <a:rPr lang="zh-TW" altLang="en-US" sz="4000" dirty="0">
                <a:solidFill>
                  <a:srgbClr val="FFFF00"/>
                </a:solidFill>
              </a:rPr>
              <a:t>神使為曲的，誰能變為直呢</a:t>
            </a:r>
            <a:r>
              <a:rPr lang="zh-TW" altLang="en-US" sz="4000" dirty="0" smtClean="0">
                <a:solidFill>
                  <a:srgbClr val="FFFF00"/>
                </a:solidFill>
              </a:rPr>
              <a:t>？</a:t>
            </a:r>
            <a:r>
              <a:rPr lang="zh-CN" altLang="en-US" sz="4000" dirty="0" smtClean="0"/>
              <a:t>”</a:t>
            </a:r>
            <a:endParaRPr lang="en-US" altLang="zh-CN" sz="4000" dirty="0" smtClean="0"/>
          </a:p>
          <a:p>
            <a:pPr lvl="1"/>
            <a:r>
              <a:rPr lang="zh-CN" altLang="en-US" sz="3600" dirty="0" smtClean="0"/>
              <a:t>意思就是“</a:t>
            </a:r>
            <a:r>
              <a:rPr lang="zh-TW" altLang="en-US" sz="3600" dirty="0"/>
              <a:t>神弄彎的，誰可以拉直呢？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pPr lvl="1"/>
            <a:r>
              <a:rPr lang="zh-CN" altLang="en-US" sz="3600" dirty="0"/>
              <a:t>在詩歌和比喻當中，</a:t>
            </a:r>
            <a:r>
              <a:rPr lang="zh-CN" altLang="en-US" sz="3600" dirty="0">
                <a:solidFill>
                  <a:srgbClr val="FFFF00"/>
                </a:solidFill>
              </a:rPr>
              <a:t>彎 </a:t>
            </a:r>
            <a:r>
              <a:rPr lang="en-US" altLang="zh-CN" sz="3600" dirty="0">
                <a:solidFill>
                  <a:srgbClr val="FFFF00"/>
                </a:solidFill>
              </a:rPr>
              <a:t>= </a:t>
            </a:r>
            <a:r>
              <a:rPr lang="zh-CN" altLang="en-US" sz="3600" dirty="0">
                <a:solidFill>
                  <a:srgbClr val="FFFF00"/>
                </a:solidFill>
              </a:rPr>
              <a:t>壞；直 </a:t>
            </a:r>
            <a:r>
              <a:rPr lang="en-US" altLang="zh-CN" sz="3600" dirty="0">
                <a:solidFill>
                  <a:srgbClr val="FFFF00"/>
                </a:solidFill>
              </a:rPr>
              <a:t>= </a:t>
            </a:r>
            <a:r>
              <a:rPr lang="zh-CN" altLang="en-US" sz="3600" dirty="0">
                <a:solidFill>
                  <a:srgbClr val="FFFF00"/>
                </a:solidFill>
              </a:rPr>
              <a:t>好</a:t>
            </a:r>
            <a:endParaRPr lang="en-US" altLang="zh-CN" sz="3600" dirty="0">
              <a:solidFill>
                <a:srgbClr val="FFFF00"/>
              </a:solidFill>
            </a:endParaRPr>
          </a:p>
          <a:p>
            <a:pPr lvl="1"/>
            <a:r>
              <a:rPr lang="zh-CN" altLang="en-US" sz="3600" dirty="0"/>
              <a:t>有苦</a:t>
            </a:r>
            <a:r>
              <a:rPr lang="zh-CN" altLang="en-US" sz="3600" dirty="0" smtClean="0"/>
              <a:t>難，因爲</a:t>
            </a:r>
            <a:r>
              <a:rPr lang="zh-CN" altLang="en-US" sz="3600" dirty="0" smtClean="0">
                <a:solidFill>
                  <a:srgbClr val="00FFFF"/>
                </a:solidFill>
              </a:rPr>
              <a:t>神把世界弄彎了</a:t>
            </a:r>
            <a:endParaRPr lang="en-US" altLang="zh-CN" sz="3600" dirty="0" smtClean="0">
              <a:solidFill>
                <a:srgbClr val="00FFFF"/>
              </a:solidFill>
            </a:endParaRPr>
          </a:p>
          <a:p>
            <a:pPr lvl="1"/>
            <a:r>
              <a:rPr lang="zh-CN" altLang="en-US" sz="3600" dirty="0" smtClean="0"/>
              <a:t>神弄彎的，</a:t>
            </a:r>
            <a:r>
              <a:rPr lang="zh-CN" altLang="en-US" sz="3600" dirty="0" smtClean="0">
                <a:solidFill>
                  <a:srgbClr val="00FFFF"/>
                </a:solidFill>
              </a:rPr>
              <a:t>沒有人可以拉直</a:t>
            </a:r>
            <a:endParaRPr lang="en-US" altLang="zh-CN" sz="3600" dirty="0" smtClean="0">
              <a:solidFill>
                <a:srgbClr val="00FFFF"/>
              </a:solidFill>
            </a:endParaRPr>
          </a:p>
          <a:p>
            <a:pPr lvl="1"/>
            <a:r>
              <a:rPr lang="zh-CN" altLang="en-US" sz="3600" dirty="0">
                <a:solidFill>
                  <a:srgbClr val="00FF00"/>
                </a:solidFill>
              </a:rPr>
              <a:t>將來神自己會拉直這個世界</a:t>
            </a:r>
          </a:p>
        </p:txBody>
      </p:sp>
    </p:spTree>
    <p:extLst>
      <p:ext uri="{BB962C8B-B14F-4D97-AF65-F5344CB8AC3E}">
        <p14:creationId xmlns:p14="http://schemas.microsoft.com/office/powerpoint/2010/main" val="17316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看待苦難的五個要點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降服</a:t>
            </a:r>
            <a:r>
              <a:rPr lang="zh-CN" altLang="en-US" sz="4400" dirty="0"/>
              <a:t>掌權的神 </a:t>
            </a:r>
            <a:r>
              <a:rPr lang="en-US" altLang="zh-CN" sz="4400" dirty="0"/>
              <a:t>(6:10-11)</a:t>
            </a:r>
          </a:p>
          <a:p>
            <a:r>
              <a:rPr lang="zh-CN" altLang="en-US" sz="4400" dirty="0"/>
              <a:t>信靠良善的神 </a:t>
            </a:r>
            <a:r>
              <a:rPr lang="en-US" altLang="zh-CN" sz="4400" dirty="0"/>
              <a:t>(6:12)</a:t>
            </a:r>
          </a:p>
          <a:p>
            <a:r>
              <a:rPr lang="zh-CN" altLang="en-US" sz="4400" dirty="0"/>
              <a:t>寄望至高的神 </a:t>
            </a:r>
            <a:r>
              <a:rPr lang="en-US" altLang="zh-CN" sz="4400" dirty="0"/>
              <a:t>(7:13)</a:t>
            </a:r>
          </a:p>
          <a:p>
            <a:r>
              <a:rPr lang="zh-CN" altLang="en-US" sz="4400" dirty="0" smtClean="0">
                <a:solidFill>
                  <a:srgbClr val="FFFF00"/>
                </a:solidFill>
              </a:rPr>
              <a:t>信</a:t>
            </a:r>
            <a:r>
              <a:rPr lang="zh-CN" altLang="en-US" sz="4400" dirty="0">
                <a:solidFill>
                  <a:srgbClr val="FFFF00"/>
                </a:solidFill>
              </a:rPr>
              <a:t>靠智慧的神 </a:t>
            </a:r>
            <a:r>
              <a:rPr lang="en-US" altLang="zh-CN" sz="4400" dirty="0">
                <a:solidFill>
                  <a:srgbClr val="FFFF00"/>
                </a:solidFill>
              </a:rPr>
              <a:t>(7:14a)</a:t>
            </a:r>
          </a:p>
          <a:p>
            <a:r>
              <a:rPr lang="zh-CN" altLang="en-US" sz="4400" dirty="0" smtClean="0"/>
              <a:t>敬</a:t>
            </a:r>
            <a:r>
              <a:rPr lang="zh-CN" altLang="en-US" sz="4400" dirty="0"/>
              <a:t>拜偉大的神 </a:t>
            </a:r>
            <a:r>
              <a:rPr lang="en-US" altLang="zh-CN" sz="4400" dirty="0"/>
              <a:t>(7:14b)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7471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信靠智慧的神 </a:t>
            </a:r>
            <a:r>
              <a:rPr lang="en-US" altLang="zh-CN" dirty="0"/>
              <a:t>(7:14a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CN" sz="3600" b="1" u="sng" dirty="0" smtClean="0"/>
              <a:t>7:</a:t>
            </a:r>
            <a:r>
              <a:rPr lang="en-US" altLang="zh-TW" sz="3600" b="1" u="sng" dirty="0" smtClean="0"/>
              <a:t>14</a:t>
            </a:r>
            <a:r>
              <a:rPr lang="en-US" altLang="zh-TW" sz="3600" dirty="0" smtClean="0"/>
              <a:t> </a:t>
            </a:r>
            <a:r>
              <a:rPr lang="zh-CN" altLang="en-US" sz="3600" dirty="0" smtClean="0"/>
              <a:t>“</a:t>
            </a:r>
            <a:r>
              <a:rPr lang="zh-TW" altLang="en-US" sz="3600" dirty="0" smtClean="0"/>
              <a:t>遇</a:t>
            </a:r>
            <a:r>
              <a:rPr lang="zh-TW" altLang="en-US" sz="3600" dirty="0"/>
              <a:t>亨通的日子你當喜樂；遭患難的日子你當思想</a:t>
            </a:r>
            <a:r>
              <a:rPr lang="zh-TW" altLang="en-US" sz="3600" dirty="0">
                <a:solidFill>
                  <a:srgbClr val="FFC000"/>
                </a:solidFill>
              </a:rPr>
              <a:t>；因</a:t>
            </a:r>
            <a:r>
              <a:rPr lang="zh-TW" altLang="en-US" sz="3600" dirty="0" smtClean="0">
                <a:solidFill>
                  <a:srgbClr val="FFC000"/>
                </a:solidFill>
              </a:rPr>
              <a:t>為神</a:t>
            </a:r>
            <a:r>
              <a:rPr lang="zh-TW" altLang="en-US" sz="3600" dirty="0">
                <a:solidFill>
                  <a:srgbClr val="FFC000"/>
                </a:solidFill>
              </a:rPr>
              <a:t>使這兩樣並列</a:t>
            </a:r>
            <a:r>
              <a:rPr lang="zh-TW" altLang="en-US" sz="3600" dirty="0"/>
              <a:t>，為的是叫人查不出身後有什麼事</a:t>
            </a:r>
            <a:r>
              <a:rPr lang="zh-TW" altLang="en-US" sz="3600" dirty="0" smtClean="0"/>
              <a:t>。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r>
              <a:rPr lang="zh-CN" altLang="en-US" sz="3600" b="1" u="sng" dirty="0" smtClean="0"/>
              <a:t>重新翻譯</a:t>
            </a:r>
            <a:r>
              <a:rPr lang="zh-CN" altLang="en-US" sz="3600" dirty="0" smtClean="0"/>
              <a:t>“</a:t>
            </a:r>
            <a:r>
              <a:rPr lang="zh-TW" altLang="en-US" sz="3600" dirty="0">
                <a:solidFill>
                  <a:srgbClr val="FFFF00"/>
                </a:solidFill>
              </a:rPr>
              <a:t>在亨通的日子，你當喜樂</a:t>
            </a:r>
            <a:r>
              <a:rPr lang="zh-TW" altLang="en-US" sz="3600" dirty="0"/>
              <a:t>。在患難的日子，</a:t>
            </a:r>
            <a:r>
              <a:rPr lang="zh-TW" altLang="en-US" sz="3600" u="sng" dirty="0"/>
              <a:t>你當思想：神造了這個，也造了那</a:t>
            </a:r>
            <a:r>
              <a:rPr lang="zh-TW" altLang="en-US" sz="3600" u="sng" dirty="0" smtClean="0"/>
              <a:t>個</a:t>
            </a:r>
            <a:r>
              <a:rPr lang="zh-CN" altLang="en-US" sz="3600" dirty="0"/>
              <a:t>，</a:t>
            </a:r>
            <a:r>
              <a:rPr lang="zh-TW" altLang="en-US" sz="3600" dirty="0" smtClean="0"/>
              <a:t>為</a:t>
            </a:r>
            <a:r>
              <a:rPr lang="zh-TW" altLang="en-US" sz="3600" dirty="0"/>
              <a:t>的是叫人查不出他之後的事。</a:t>
            </a:r>
            <a:r>
              <a:rPr lang="zh-CN" altLang="en-US" sz="3600" dirty="0" smtClean="0"/>
              <a:t>”</a:t>
            </a:r>
            <a:r>
              <a:rPr lang="en-US" altLang="zh-CN" sz="3600" dirty="0" smtClean="0"/>
              <a:t>(</a:t>
            </a:r>
            <a:r>
              <a:rPr lang="en-US" altLang="zh-CN" sz="3600" b="1" u="sng" dirty="0" smtClean="0"/>
              <a:t>ESV</a:t>
            </a:r>
            <a:r>
              <a:rPr lang="en-US" altLang="zh-CN" sz="3600" dirty="0" smtClean="0"/>
              <a:t>: God has </a:t>
            </a:r>
            <a:r>
              <a:rPr lang="en-US" altLang="zh-CN" sz="3600" u="sng" dirty="0" smtClean="0"/>
              <a:t>made the one as well as the other</a:t>
            </a:r>
            <a:r>
              <a:rPr lang="en-US" altLang="zh-CN" sz="3600" dirty="0" smtClean="0"/>
              <a:t>)</a:t>
            </a:r>
            <a:endParaRPr lang="en-US" altLang="zh-CN" sz="3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335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u="sng" dirty="0"/>
              <a:t>箴言</a:t>
            </a:r>
            <a:r>
              <a:rPr lang="en-US" altLang="zh-CN" sz="4000" b="1" u="sng" dirty="0" smtClean="0"/>
              <a:t>1:7</a:t>
            </a:r>
            <a:r>
              <a:rPr lang="en-US" altLang="zh-CN" sz="4000" dirty="0" smtClean="0"/>
              <a:t> </a:t>
            </a:r>
            <a:r>
              <a:rPr lang="en-US" altLang="zh-CN" sz="4000" dirty="0"/>
              <a:t>“</a:t>
            </a:r>
            <a:r>
              <a:rPr lang="zh-CN" altLang="en-US" sz="4000" dirty="0">
                <a:solidFill>
                  <a:srgbClr val="FFFF00"/>
                </a:solidFill>
              </a:rPr>
              <a:t>敬畏耶和華是知識的開端</a:t>
            </a:r>
            <a:r>
              <a:rPr lang="zh-CN" altLang="en-US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3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信靠智慧的神 </a:t>
            </a:r>
            <a:r>
              <a:rPr lang="en-US" altLang="zh-CN" dirty="0"/>
              <a:t>(7:14a)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>
            <a:normAutofit/>
          </a:bodyPr>
          <a:lstStyle/>
          <a:p>
            <a:r>
              <a:rPr lang="zh-CN" altLang="en-US" sz="3600" b="1" u="sng" dirty="0"/>
              <a:t>重新翻譯</a:t>
            </a:r>
            <a:r>
              <a:rPr lang="zh-CN" altLang="en-US" sz="3600" dirty="0"/>
              <a:t>“</a:t>
            </a:r>
            <a:r>
              <a:rPr lang="zh-TW" altLang="en-US" sz="3600" dirty="0"/>
              <a:t>在亨通的日子，你當喜樂。</a:t>
            </a:r>
            <a:r>
              <a:rPr lang="zh-TW" altLang="en-US" sz="3600" dirty="0">
                <a:solidFill>
                  <a:srgbClr val="00FFFF"/>
                </a:solidFill>
              </a:rPr>
              <a:t>在患難的日子，你當思想：神造了這個，也造了那個</a:t>
            </a:r>
            <a:r>
              <a:rPr lang="zh-CN" altLang="en-US" sz="3600" dirty="0"/>
              <a:t>，</a:t>
            </a:r>
            <a:r>
              <a:rPr lang="zh-TW" altLang="en-US" sz="3600" dirty="0"/>
              <a:t>為的是叫人查不出他之後的事。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pPr lvl="1"/>
            <a:r>
              <a:rPr lang="zh-CN" altLang="en-US" sz="3200" dirty="0" smtClean="0"/>
              <a:t>“</a:t>
            </a:r>
            <a:r>
              <a:rPr lang="zh-TW" altLang="en-US" sz="3200" dirty="0">
                <a:solidFill>
                  <a:srgbClr val="00FFFF"/>
                </a:solidFill>
              </a:rPr>
              <a:t>神造了這個，也造了那個</a:t>
            </a:r>
            <a:r>
              <a:rPr lang="zh-CN" altLang="en-US" sz="3200" dirty="0" smtClean="0"/>
              <a:t>”</a:t>
            </a:r>
            <a:r>
              <a:rPr lang="zh-CN" altLang="en-US" sz="3200" dirty="0"/>
              <a:t>説明</a:t>
            </a:r>
            <a:r>
              <a:rPr lang="zh-CN" altLang="en-US" sz="3200" dirty="0" smtClean="0"/>
              <a:t>神的</a:t>
            </a:r>
            <a:r>
              <a:rPr lang="zh-CN" altLang="en-US" sz="3200" dirty="0"/>
              <a:t>主權</a:t>
            </a:r>
            <a:r>
              <a:rPr lang="zh-CN" altLang="en-US" sz="3200" dirty="0" smtClean="0"/>
              <a:t>。好事壞事都是神的安排。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第一，</a:t>
            </a:r>
            <a:r>
              <a:rPr lang="zh-TW" altLang="en-US" sz="3200" dirty="0"/>
              <a:t>苦難不會</a:t>
            </a:r>
            <a:r>
              <a:rPr lang="zh-TW" altLang="en-US" sz="3200" dirty="0">
                <a:solidFill>
                  <a:srgbClr val="FFFF00"/>
                </a:solidFill>
              </a:rPr>
              <a:t>毫無約束在我們人生當中</a:t>
            </a:r>
            <a:r>
              <a:rPr lang="zh-TW" altLang="en-US" sz="3200" dirty="0" smtClean="0">
                <a:solidFill>
                  <a:srgbClr val="FFFF00"/>
                </a:solidFill>
              </a:rPr>
              <a:t>肆虐</a:t>
            </a:r>
            <a:r>
              <a:rPr lang="zh-CN" altLang="en-US" sz="3200" dirty="0" smtClean="0"/>
              <a:t>。因爲良善的神掌管著每個細節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第二，</a:t>
            </a:r>
            <a:r>
              <a:rPr lang="zh-TW" altLang="en-US" sz="3200" dirty="0">
                <a:solidFill>
                  <a:srgbClr val="FFFF00"/>
                </a:solidFill>
              </a:rPr>
              <a:t>智慧的神在患</a:t>
            </a:r>
            <a:r>
              <a:rPr lang="zh-TW" altLang="en-US" sz="3200" dirty="0" smtClean="0">
                <a:solidFill>
                  <a:srgbClr val="FFFF00"/>
                </a:solidFill>
              </a:rPr>
              <a:t>難</a:t>
            </a:r>
            <a:r>
              <a:rPr lang="zh-CN" altLang="en-US" sz="3200" dirty="0">
                <a:solidFill>
                  <a:srgbClr val="FFFF00"/>
                </a:solidFill>
              </a:rPr>
              <a:t>中</a:t>
            </a:r>
            <a:r>
              <a:rPr lang="zh-TW" altLang="en-US" sz="3200" dirty="0" smtClean="0">
                <a:solidFill>
                  <a:srgbClr val="FFFF00"/>
                </a:solidFill>
              </a:rPr>
              <a:t>一定</a:t>
            </a:r>
            <a:r>
              <a:rPr lang="zh-TW" altLang="en-US" sz="3200" dirty="0">
                <a:solidFill>
                  <a:srgbClr val="FFFF00"/>
                </a:solidFill>
              </a:rPr>
              <a:t>有他的美意</a:t>
            </a:r>
            <a:endParaRPr lang="zh-CN" altLang="en-US" sz="3200" dirty="0">
              <a:solidFill>
                <a:srgbClr val="FFFF00"/>
              </a:solidFill>
            </a:endParaRPr>
          </a:p>
          <a:p>
            <a:endParaRPr lang="en-US" altLang="zh-CN" sz="3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800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從路得記看神在苦難中的智慧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360" y="1302143"/>
            <a:ext cx="8435280" cy="55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u="sng" dirty="0" smtClean="0"/>
              <a:t>路得記</a:t>
            </a:r>
            <a:r>
              <a:rPr lang="en-US" altLang="zh-TW" b="1" u="sng" dirty="0" smtClean="0"/>
              <a:t>1:1-5</a:t>
            </a:r>
            <a:r>
              <a:rPr lang="en-US" altLang="zh-TW" dirty="0" smtClean="0"/>
              <a:t> </a:t>
            </a:r>
            <a:r>
              <a:rPr lang="en-US" altLang="zh-TW" dirty="0"/>
              <a:t>“1</a:t>
            </a:r>
            <a:r>
              <a:rPr lang="zh-TW" altLang="en-US" dirty="0"/>
              <a:t>當士師秉政的時候，國中遭遇飢荒。在猶大的伯利恆，有一個人帶著妻子和兩個兒子往摩押地去寄居。 </a:t>
            </a:r>
            <a:r>
              <a:rPr lang="en-US" altLang="zh-TW" dirty="0"/>
              <a:t>2</a:t>
            </a:r>
            <a:r>
              <a:rPr lang="zh-TW" altLang="en-US" dirty="0"/>
              <a:t>這人名叫</a:t>
            </a:r>
            <a:r>
              <a:rPr lang="zh-TW" altLang="en-US" dirty="0">
                <a:solidFill>
                  <a:srgbClr val="FFFF00"/>
                </a:solidFill>
              </a:rPr>
              <a:t>以利米勒</a:t>
            </a:r>
            <a:r>
              <a:rPr lang="zh-TW" altLang="en-US" dirty="0"/>
              <a:t>，他的妻名叫</a:t>
            </a:r>
            <a:r>
              <a:rPr lang="zh-TW" altLang="en-US" dirty="0">
                <a:solidFill>
                  <a:srgbClr val="FFFF00"/>
                </a:solidFill>
              </a:rPr>
              <a:t>拿俄米</a:t>
            </a:r>
            <a:r>
              <a:rPr lang="zh-TW" altLang="en-US" dirty="0"/>
              <a:t>；他兩個兒子，一個名叫</a:t>
            </a:r>
            <a:r>
              <a:rPr lang="zh-TW" altLang="en-US" dirty="0">
                <a:solidFill>
                  <a:srgbClr val="FFFF00"/>
                </a:solidFill>
              </a:rPr>
              <a:t>瑪倫</a:t>
            </a:r>
            <a:r>
              <a:rPr lang="zh-TW" altLang="en-US" dirty="0"/>
              <a:t>，一個名叫</a:t>
            </a:r>
            <a:r>
              <a:rPr lang="zh-TW" altLang="en-US" dirty="0">
                <a:solidFill>
                  <a:srgbClr val="FFFF00"/>
                </a:solidFill>
              </a:rPr>
              <a:t>基連</a:t>
            </a:r>
            <a:r>
              <a:rPr lang="zh-TW" altLang="en-US" dirty="0"/>
              <a:t>，都是猶大伯利恆的以法他人。他們到了摩押地，就住在那裡。 </a:t>
            </a:r>
            <a:r>
              <a:rPr lang="en-US" altLang="zh-TW" dirty="0"/>
              <a:t>3</a:t>
            </a:r>
            <a:r>
              <a:rPr lang="zh-TW" altLang="en-US" dirty="0"/>
              <a:t>後來</a:t>
            </a:r>
            <a:r>
              <a:rPr lang="zh-TW" altLang="en-US" dirty="0">
                <a:solidFill>
                  <a:srgbClr val="FFFF00"/>
                </a:solidFill>
              </a:rPr>
              <a:t>拿俄米</a:t>
            </a:r>
            <a:r>
              <a:rPr lang="zh-TW" altLang="en-US" dirty="0"/>
              <a:t>的丈夫</a:t>
            </a:r>
            <a:r>
              <a:rPr lang="zh-TW" altLang="en-US" dirty="0">
                <a:solidFill>
                  <a:srgbClr val="FFFF00"/>
                </a:solidFill>
              </a:rPr>
              <a:t>以利米勒</a:t>
            </a:r>
            <a:r>
              <a:rPr lang="zh-TW" altLang="en-US" dirty="0"/>
              <a:t>死了，剩下婦人和她兩個兒子。 </a:t>
            </a:r>
            <a:r>
              <a:rPr lang="en-US" altLang="zh-TW" dirty="0"/>
              <a:t>4</a:t>
            </a:r>
            <a:r>
              <a:rPr lang="zh-TW" altLang="en-US" dirty="0"/>
              <a:t>這兩個兒子娶了摩押女子為妻，一個名叫</a:t>
            </a:r>
            <a:r>
              <a:rPr lang="zh-TW" altLang="en-US" dirty="0">
                <a:solidFill>
                  <a:srgbClr val="FFFF00"/>
                </a:solidFill>
              </a:rPr>
              <a:t>俄珥巴</a:t>
            </a:r>
            <a:r>
              <a:rPr lang="zh-TW" altLang="en-US" dirty="0"/>
              <a:t>，一個名叫</a:t>
            </a:r>
            <a:r>
              <a:rPr lang="zh-TW" altLang="en-US" dirty="0">
                <a:solidFill>
                  <a:srgbClr val="FFFF00"/>
                </a:solidFill>
              </a:rPr>
              <a:t>路得</a:t>
            </a:r>
            <a:r>
              <a:rPr lang="zh-TW" altLang="en-US" dirty="0"/>
              <a:t>，在那裡住了約有十年。 </a:t>
            </a:r>
            <a:r>
              <a:rPr lang="en-US" altLang="zh-TW" dirty="0"/>
              <a:t>5</a:t>
            </a:r>
            <a:r>
              <a:rPr lang="zh-TW" altLang="en-US" dirty="0">
                <a:solidFill>
                  <a:srgbClr val="FFFF00"/>
                </a:solidFill>
              </a:rPr>
              <a:t>瑪倫</a:t>
            </a:r>
            <a:r>
              <a:rPr lang="zh-TW" altLang="en-US" dirty="0"/>
              <a:t>和</a:t>
            </a:r>
            <a:r>
              <a:rPr lang="zh-TW" altLang="en-US" dirty="0">
                <a:solidFill>
                  <a:srgbClr val="FFFF00"/>
                </a:solidFill>
              </a:rPr>
              <a:t>基連</a:t>
            </a:r>
            <a:r>
              <a:rPr lang="zh-TW" altLang="en-US" dirty="0"/>
              <a:t>二人也死了，剩下</a:t>
            </a:r>
            <a:r>
              <a:rPr lang="zh-TW" altLang="en-US" dirty="0">
                <a:solidFill>
                  <a:srgbClr val="FFFF00"/>
                </a:solidFill>
              </a:rPr>
              <a:t>拿俄米</a:t>
            </a:r>
            <a:r>
              <a:rPr lang="zh-TW" altLang="en-US" dirty="0"/>
              <a:t>，沒有丈夫，也沒有兒子。”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87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從路得記看神在苦難中的智慧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藉著苦</a:t>
            </a:r>
            <a:r>
              <a:rPr lang="zh-TW" altLang="en-US" sz="3600" dirty="0"/>
              <a:t>難，神</a:t>
            </a:r>
            <a:r>
              <a:rPr lang="zh-TW" altLang="en-US" sz="3600" dirty="0" smtClean="0"/>
              <a:t>讓</a:t>
            </a:r>
            <a:r>
              <a:rPr lang="zh-TW" altLang="en-US" sz="3600" dirty="0">
                <a:solidFill>
                  <a:srgbClr val="FFFF00"/>
                </a:solidFill>
              </a:rPr>
              <a:t>拿俄米</a:t>
            </a:r>
            <a:r>
              <a:rPr lang="zh-TW" altLang="en-US" sz="3600" dirty="0" smtClean="0">
                <a:solidFill>
                  <a:srgbClr val="FFFF00"/>
                </a:solidFill>
              </a:rPr>
              <a:t>和</a:t>
            </a:r>
            <a:r>
              <a:rPr lang="zh-TW" altLang="en-US" sz="3600" dirty="0">
                <a:solidFill>
                  <a:srgbClr val="FFFF00"/>
                </a:solidFill>
              </a:rPr>
              <a:t>路得</a:t>
            </a:r>
            <a:r>
              <a:rPr lang="zh-TW" altLang="en-US" sz="3600" dirty="0" smtClean="0">
                <a:solidFill>
                  <a:srgbClr val="FFFF00"/>
                </a:solidFill>
              </a:rPr>
              <a:t>回到</a:t>
            </a:r>
            <a:r>
              <a:rPr lang="zh-CN" altLang="en-US" sz="3600" dirty="0">
                <a:solidFill>
                  <a:srgbClr val="FFFF00"/>
                </a:solidFill>
              </a:rPr>
              <a:t>伯利恆</a:t>
            </a:r>
            <a:endParaRPr lang="en-US" altLang="zh-TW" sz="3600" dirty="0">
              <a:solidFill>
                <a:srgbClr val="FFFF00"/>
              </a:solidFill>
            </a:endParaRPr>
          </a:p>
          <a:p>
            <a:r>
              <a:rPr lang="zh-TW" altLang="en-US" sz="3600" dirty="0" smtClean="0"/>
              <a:t>回</a:t>
            </a:r>
            <a:r>
              <a:rPr lang="zh-TW" altLang="en-US" sz="3600" dirty="0"/>
              <a:t>來之後</a:t>
            </a:r>
            <a:r>
              <a:rPr lang="zh-TW" altLang="en-US" sz="3600" dirty="0" smtClean="0"/>
              <a:t>，</a:t>
            </a:r>
            <a:r>
              <a:rPr lang="zh-CN" altLang="en-US" sz="3600" dirty="0" smtClean="0">
                <a:solidFill>
                  <a:srgbClr val="FFFF00"/>
                </a:solidFill>
              </a:rPr>
              <a:t>路得</a:t>
            </a:r>
            <a:r>
              <a:rPr lang="zh-TW" altLang="en-US" sz="3600" dirty="0" smtClean="0"/>
              <a:t>和</a:t>
            </a:r>
            <a:r>
              <a:rPr lang="zh-TW" altLang="en-US" sz="3600" dirty="0"/>
              <a:t>當</a:t>
            </a:r>
            <a:r>
              <a:rPr lang="zh-TW" altLang="en-US" sz="3600" dirty="0" smtClean="0"/>
              <a:t>地</a:t>
            </a:r>
            <a:r>
              <a:rPr lang="zh-CN" altLang="en-US" sz="3600" dirty="0"/>
              <a:t>人</a:t>
            </a:r>
            <a:r>
              <a:rPr lang="zh-CN" altLang="en-US" sz="3600" dirty="0">
                <a:solidFill>
                  <a:srgbClr val="FFFF00"/>
                </a:solidFill>
              </a:rPr>
              <a:t>波阿斯</a:t>
            </a:r>
            <a:r>
              <a:rPr lang="zh-TW" altLang="en-US" sz="3600" dirty="0" smtClean="0"/>
              <a:t>結婚</a:t>
            </a:r>
            <a:endParaRPr lang="en-US" altLang="zh-TW" sz="3600" dirty="0" smtClean="0"/>
          </a:p>
          <a:p>
            <a:r>
              <a:rPr lang="zh-CN" altLang="en-US" sz="3600" b="1" u="sng" dirty="0" smtClean="0"/>
              <a:t>路得記</a:t>
            </a:r>
            <a:r>
              <a:rPr lang="en-US" altLang="zh-TW" sz="3600" b="1" u="sng" dirty="0" smtClean="0"/>
              <a:t>4:13-17</a:t>
            </a:r>
            <a:r>
              <a:rPr lang="en-US" altLang="zh-TW" sz="3600" dirty="0" smtClean="0"/>
              <a:t> </a:t>
            </a:r>
            <a:r>
              <a:rPr lang="zh-CN" altLang="en-US" sz="3600" dirty="0" smtClean="0"/>
              <a:t>“</a:t>
            </a:r>
            <a:r>
              <a:rPr lang="zh-TW" altLang="en-US" sz="3600" dirty="0" smtClean="0"/>
              <a:t>於</a:t>
            </a:r>
            <a:r>
              <a:rPr lang="zh-TW" altLang="en-US" sz="3600" dirty="0"/>
              <a:t>是，波阿斯娶了路得為妻，與她同房。耶和華使她懷孕生了一個兒子</a:t>
            </a:r>
            <a:r>
              <a:rPr lang="en-US" altLang="zh-TW" sz="3600" dirty="0"/>
              <a:t>……17 </a:t>
            </a:r>
            <a:r>
              <a:rPr lang="zh-TW" altLang="en-US" sz="3600" dirty="0"/>
              <a:t>就給孩子起名叫俄備得。</a:t>
            </a:r>
            <a:r>
              <a:rPr lang="zh-TW" altLang="en-US" sz="3600" dirty="0">
                <a:solidFill>
                  <a:srgbClr val="00FFFF"/>
                </a:solidFill>
              </a:rPr>
              <a:t>這俄備得是耶西的父，耶西是大衛的父</a:t>
            </a:r>
            <a:r>
              <a:rPr lang="zh-TW" altLang="en-US" sz="3600" dirty="0"/>
              <a:t>。”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333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從路得記看神在苦難中的智慧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路得必須和</a:t>
            </a:r>
            <a:r>
              <a:rPr lang="zh-CN" altLang="en-US" dirty="0" smtClean="0">
                <a:solidFill>
                  <a:srgbClr val="FFFF00"/>
                </a:solidFill>
              </a:rPr>
              <a:t>伯利恆的</a:t>
            </a:r>
            <a:r>
              <a:rPr lang="zh-CN" altLang="en-US" dirty="0">
                <a:solidFill>
                  <a:srgbClr val="FFFF00"/>
                </a:solidFill>
              </a:rPr>
              <a:t>波阿斯</a:t>
            </a:r>
            <a:r>
              <a:rPr lang="zh-CN" altLang="en-US" dirty="0"/>
              <a:t>結婚</a:t>
            </a:r>
            <a:endParaRPr lang="en-US" altLang="zh-CN" dirty="0"/>
          </a:p>
          <a:p>
            <a:r>
              <a:rPr lang="zh-CN" altLang="en-US" dirty="0" smtClean="0"/>
              <a:t>因爲</a:t>
            </a:r>
            <a:r>
              <a:rPr lang="zh-CN" altLang="en-US" dirty="0" smtClean="0">
                <a:solidFill>
                  <a:srgbClr val="FFFF00"/>
                </a:solidFill>
              </a:rPr>
              <a:t>大衛</a:t>
            </a:r>
            <a:r>
              <a:rPr lang="zh-CN" altLang="en-US" dirty="0" smtClean="0"/>
              <a:t>必須出生在</a:t>
            </a:r>
            <a:r>
              <a:rPr lang="zh-CN" altLang="en-US" dirty="0" smtClean="0">
                <a:solidFill>
                  <a:srgbClr val="FFFF00"/>
                </a:solidFill>
              </a:rPr>
              <a:t>伯利恆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zh-CN" altLang="en-US" dirty="0"/>
              <a:t>因</a:t>
            </a:r>
            <a:r>
              <a:rPr lang="zh-CN" altLang="en-US" dirty="0" smtClean="0"/>
              <a:t>爲</a:t>
            </a:r>
            <a:r>
              <a:rPr lang="zh-CN" altLang="en-US" dirty="0" smtClean="0">
                <a:solidFill>
                  <a:srgbClr val="FFFF00"/>
                </a:solidFill>
              </a:rPr>
              <a:t>大衛之後</a:t>
            </a:r>
            <a:r>
              <a:rPr lang="en-US" altLang="zh-CN" dirty="0" smtClean="0">
                <a:solidFill>
                  <a:srgbClr val="FFFF00"/>
                </a:solidFill>
              </a:rPr>
              <a:t>1000</a:t>
            </a:r>
            <a:r>
              <a:rPr lang="zh-CN" altLang="en-US" dirty="0" smtClean="0">
                <a:solidFill>
                  <a:srgbClr val="FFFF00"/>
                </a:solidFill>
              </a:rPr>
              <a:t>年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rgbClr val="FFFF00"/>
                </a:solidFill>
              </a:rPr>
              <a:t>耶穌</a:t>
            </a:r>
            <a:r>
              <a:rPr lang="zh-CN" altLang="en-US" dirty="0" smtClean="0"/>
              <a:t>作爲大衛的後裔，也必須出生在</a:t>
            </a:r>
            <a:r>
              <a:rPr lang="zh-CN" altLang="en-US" dirty="0" smtClean="0">
                <a:solidFill>
                  <a:srgbClr val="FFFF00"/>
                </a:solidFill>
              </a:rPr>
              <a:t>伯利恆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應</a:t>
            </a:r>
            <a:r>
              <a:rPr lang="zh-CN" altLang="en-US" dirty="0">
                <a:solidFill>
                  <a:srgbClr val="FFFF00"/>
                </a:solidFill>
              </a:rPr>
              <a:t>驗</a:t>
            </a:r>
            <a:r>
              <a:rPr lang="en-US" altLang="zh-CN" dirty="0">
                <a:solidFill>
                  <a:srgbClr val="FFFF00"/>
                </a:solidFill>
              </a:rPr>
              <a:t>730 BC</a:t>
            </a:r>
            <a:r>
              <a:rPr lang="zh-CN" altLang="en-US" dirty="0">
                <a:solidFill>
                  <a:srgbClr val="FFFF00"/>
                </a:solidFill>
              </a:rPr>
              <a:t>的預言</a:t>
            </a:r>
            <a:r>
              <a:rPr lang="zh-CN" altLang="en-US" dirty="0"/>
              <a:t>，</a:t>
            </a:r>
            <a:r>
              <a:rPr lang="zh-TW" altLang="en-US" dirty="0"/>
              <a:t> </a:t>
            </a:r>
            <a:r>
              <a:rPr lang="zh-CN" altLang="en-US" b="1" u="sng" dirty="0"/>
              <a:t>米迦書</a:t>
            </a:r>
            <a:r>
              <a:rPr lang="en-US" altLang="zh-TW" b="1" u="sng" dirty="0"/>
              <a:t>5:2</a:t>
            </a:r>
            <a:r>
              <a:rPr lang="en-US" altLang="zh-TW" dirty="0"/>
              <a:t> “</a:t>
            </a:r>
            <a:r>
              <a:rPr lang="zh-TW" altLang="en-US" dirty="0">
                <a:solidFill>
                  <a:srgbClr val="FFFF00"/>
                </a:solidFill>
              </a:rPr>
              <a:t>伯利恆</a:t>
            </a:r>
            <a:r>
              <a:rPr lang="zh-TW" altLang="en-US" dirty="0"/>
              <a:t>，以法他啊，你在猶大諸城中為小。將來必有一位從你那裡出來，在以色列中為我作掌權的。他的根源從亙古，從太初就有</a:t>
            </a:r>
            <a:r>
              <a:rPr lang="zh-TW" altLang="en-US" dirty="0" smtClean="0"/>
              <a:t>。”</a:t>
            </a:r>
            <a:endParaRPr lang="en-US" altLang="zh-TW" dirty="0" smtClean="0"/>
          </a:p>
          <a:p>
            <a:r>
              <a:rPr lang="zh-CN" altLang="en-US" dirty="0">
                <a:solidFill>
                  <a:srgbClr val="00FFFF"/>
                </a:solidFill>
              </a:rPr>
              <a:t>整</a:t>
            </a:r>
            <a:r>
              <a:rPr lang="zh-CN" altLang="en-US" dirty="0" smtClean="0">
                <a:solidFill>
                  <a:srgbClr val="00FFFF"/>
                </a:solidFill>
              </a:rPr>
              <a:t>個計劃跨度在</a:t>
            </a:r>
            <a:r>
              <a:rPr lang="en-US" altLang="zh-CN" dirty="0" smtClean="0">
                <a:solidFill>
                  <a:srgbClr val="00FFFF"/>
                </a:solidFill>
              </a:rPr>
              <a:t>1300</a:t>
            </a:r>
            <a:r>
              <a:rPr lang="zh-CN" altLang="en-US" dirty="0" smtClean="0">
                <a:solidFill>
                  <a:srgbClr val="00FFFF"/>
                </a:solidFill>
              </a:rPr>
              <a:t>年左右</a:t>
            </a:r>
            <a:endParaRPr lang="en-US" altLang="zh-TW" dirty="0" smtClean="0">
              <a:solidFill>
                <a:srgbClr val="00FFFF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94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信靠智慧的神 </a:t>
            </a:r>
            <a:r>
              <a:rPr lang="en-US" altLang="zh-CN" dirty="0"/>
              <a:t>(7:14a)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>
            <a:normAutofit/>
          </a:bodyPr>
          <a:lstStyle/>
          <a:p>
            <a:r>
              <a:rPr lang="zh-CN" altLang="en-US" sz="3600" b="1" u="sng" dirty="0"/>
              <a:t>重新翻譯</a:t>
            </a:r>
            <a:r>
              <a:rPr lang="zh-CN" altLang="en-US" sz="3600" dirty="0"/>
              <a:t>“</a:t>
            </a:r>
            <a:r>
              <a:rPr lang="zh-TW" altLang="en-US" sz="3600" dirty="0"/>
              <a:t>在亨通的日子，你當喜樂。</a:t>
            </a:r>
            <a:r>
              <a:rPr lang="zh-TW" altLang="en-US" sz="3600" dirty="0">
                <a:solidFill>
                  <a:srgbClr val="00FFFF"/>
                </a:solidFill>
              </a:rPr>
              <a:t>在患難的日子，你當思想：神造了這個，也造了那個</a:t>
            </a:r>
            <a:r>
              <a:rPr lang="zh-CN" altLang="en-US" sz="3600" dirty="0"/>
              <a:t>，</a:t>
            </a:r>
            <a:r>
              <a:rPr lang="zh-TW" altLang="en-US" sz="3600" dirty="0"/>
              <a:t>為的是叫人查不出他之後的事。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endParaRPr lang="en-US" altLang="zh-CN" sz="3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56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看待苦難的五個要點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降服</a:t>
            </a:r>
            <a:r>
              <a:rPr lang="zh-CN" altLang="en-US" sz="4400" dirty="0"/>
              <a:t>掌權的神 </a:t>
            </a:r>
            <a:r>
              <a:rPr lang="en-US" altLang="zh-CN" sz="4400" dirty="0"/>
              <a:t>(6:10-11)</a:t>
            </a:r>
          </a:p>
          <a:p>
            <a:r>
              <a:rPr lang="zh-CN" altLang="en-US" sz="4400" dirty="0"/>
              <a:t>信靠良善的神 </a:t>
            </a:r>
            <a:r>
              <a:rPr lang="en-US" altLang="zh-CN" sz="4400" dirty="0"/>
              <a:t>(6:12)</a:t>
            </a:r>
          </a:p>
          <a:p>
            <a:r>
              <a:rPr lang="zh-CN" altLang="en-US" sz="4400" dirty="0"/>
              <a:t>寄望至高的神 </a:t>
            </a:r>
            <a:r>
              <a:rPr lang="en-US" altLang="zh-CN" sz="4400" dirty="0"/>
              <a:t>(7:13)</a:t>
            </a:r>
          </a:p>
          <a:p>
            <a:r>
              <a:rPr lang="zh-CN" altLang="en-US" sz="4400" dirty="0"/>
              <a:t>信靠智慧的神 </a:t>
            </a:r>
            <a:r>
              <a:rPr lang="en-US" altLang="zh-CN" sz="4400" dirty="0"/>
              <a:t>(7:14a)</a:t>
            </a:r>
          </a:p>
          <a:p>
            <a:r>
              <a:rPr lang="zh-CN" altLang="en-US" sz="4400" dirty="0" smtClean="0">
                <a:solidFill>
                  <a:srgbClr val="FFFF00"/>
                </a:solidFill>
              </a:rPr>
              <a:t>敬</a:t>
            </a:r>
            <a:r>
              <a:rPr lang="zh-CN" altLang="en-US" sz="4400" dirty="0">
                <a:solidFill>
                  <a:srgbClr val="FFFF00"/>
                </a:solidFill>
              </a:rPr>
              <a:t>拜偉大的神 </a:t>
            </a:r>
            <a:r>
              <a:rPr lang="en-US" altLang="zh-CN" sz="4400" dirty="0">
                <a:solidFill>
                  <a:srgbClr val="FFFF00"/>
                </a:solidFill>
              </a:rPr>
              <a:t>(7:14b)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敬拜偉大的神 </a:t>
            </a:r>
            <a:r>
              <a:rPr lang="en-US" altLang="zh-CN" dirty="0"/>
              <a:t>(7:14b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b="1" u="sng" dirty="0"/>
              <a:t>重新翻譯</a:t>
            </a:r>
            <a:r>
              <a:rPr lang="zh-CN" altLang="en-US" sz="3600" dirty="0"/>
              <a:t>“</a:t>
            </a:r>
            <a:r>
              <a:rPr lang="zh-TW" altLang="en-US" sz="3600" dirty="0"/>
              <a:t>在亨通的日子，你當喜樂。在患難的日子，你當思想：神造了這個，也造了那個</a:t>
            </a:r>
            <a:r>
              <a:rPr lang="zh-CN" altLang="en-US" sz="3600" dirty="0"/>
              <a:t>，</a:t>
            </a:r>
            <a:r>
              <a:rPr lang="zh-TW" altLang="en-US" sz="3600" dirty="0">
                <a:solidFill>
                  <a:srgbClr val="FFFF00"/>
                </a:solidFill>
              </a:rPr>
              <a:t>為的是叫人查不出他之後的事</a:t>
            </a:r>
            <a:r>
              <a:rPr lang="zh-TW" altLang="en-US" sz="3600" dirty="0"/>
              <a:t>。</a:t>
            </a:r>
            <a:r>
              <a:rPr lang="zh-CN" altLang="en-US" sz="3600" dirty="0"/>
              <a:t>”</a:t>
            </a:r>
            <a:endParaRPr lang="en-US" altLang="zh-CN" sz="3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45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看待苦難的五個要點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降服</a:t>
            </a:r>
            <a:r>
              <a:rPr lang="zh-CN" altLang="en-US" sz="4400" dirty="0"/>
              <a:t>掌權的神 </a:t>
            </a:r>
            <a:r>
              <a:rPr lang="en-US" altLang="zh-CN" sz="4400" dirty="0"/>
              <a:t>(6:10-11)</a:t>
            </a:r>
          </a:p>
          <a:p>
            <a:r>
              <a:rPr lang="zh-CN" altLang="en-US" sz="4400" dirty="0"/>
              <a:t>信靠良善的神 </a:t>
            </a:r>
            <a:r>
              <a:rPr lang="en-US" altLang="zh-CN" sz="4400" dirty="0"/>
              <a:t>(6:12)</a:t>
            </a:r>
          </a:p>
          <a:p>
            <a:r>
              <a:rPr lang="zh-CN" altLang="en-US" sz="4400" dirty="0"/>
              <a:t>寄望至高的神 </a:t>
            </a:r>
            <a:r>
              <a:rPr lang="en-US" altLang="zh-CN" sz="4400" dirty="0"/>
              <a:t>(7:13)</a:t>
            </a:r>
          </a:p>
          <a:p>
            <a:r>
              <a:rPr lang="zh-CN" altLang="en-US" sz="4400" dirty="0"/>
              <a:t>信靠智慧的神 </a:t>
            </a:r>
            <a:r>
              <a:rPr lang="en-US" altLang="zh-CN" sz="4400" dirty="0"/>
              <a:t>(7:14a)</a:t>
            </a:r>
          </a:p>
          <a:p>
            <a:r>
              <a:rPr lang="zh-CN" altLang="en-US" sz="4400" dirty="0"/>
              <a:t>敬拜偉大的神 </a:t>
            </a:r>
            <a:r>
              <a:rPr lang="en-US" altLang="zh-CN" sz="4400" dirty="0"/>
              <a:t>(7:14b)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8685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敬畏神的人如何看待人生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什麼是“敬畏神的人”？ </a:t>
            </a:r>
            <a:r>
              <a:rPr lang="en-US" altLang="zh-CN" sz="4000" dirty="0"/>
              <a:t>(7:16-18)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>
                <a:solidFill>
                  <a:srgbClr val="FFFF00"/>
                </a:solidFill>
              </a:rPr>
              <a:t>如何看待人生的苦難 </a:t>
            </a:r>
            <a:r>
              <a:rPr lang="en-US" altLang="zh-CN" sz="4000" dirty="0">
                <a:solidFill>
                  <a:srgbClr val="FFFF00"/>
                </a:solidFill>
              </a:rPr>
              <a:t>(6:10-12; 7:13-14)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如何看待世間的不公 </a:t>
            </a:r>
            <a:r>
              <a:rPr lang="en-US" altLang="zh-CN" sz="4000" dirty="0"/>
              <a:t>(8:9-17)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如何看待人生的短暫 </a:t>
            </a:r>
            <a:r>
              <a:rPr lang="en-US" altLang="zh-CN" sz="4000" dirty="0"/>
              <a:t>(9:2-10)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483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eak time - Free time and date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464880"/>
            <a:ext cx="24482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7" name="内容占位符 6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390719"/>
              </p:ext>
            </p:extLst>
          </p:nvPr>
        </p:nvGraphicFramePr>
        <p:xfrm>
          <a:off x="2382255" y="3284984"/>
          <a:ext cx="4379491" cy="328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演示文稿" r:id="rId4" imgW="4570378" imgH="3427559" progId="PowerPoint.Show.12">
                  <p:embed/>
                </p:oleObj>
              </mc:Choice>
              <mc:Fallback>
                <p:oleObj name="演示文稿" r:id="rId4" imgW="4570378" imgH="342755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2255" y="3284984"/>
                        <a:ext cx="4379491" cy="3284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44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敬畏神的人如何看待人生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什麼是“敬畏神的人”？ </a:t>
            </a:r>
            <a:r>
              <a:rPr lang="en-US" altLang="zh-CN" sz="4000" dirty="0"/>
              <a:t>(7:16-18)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如何看待人生的苦難 </a:t>
            </a:r>
            <a:r>
              <a:rPr lang="en-US" altLang="zh-CN" sz="4000" dirty="0"/>
              <a:t>(6:10-12; 7:13-14)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如何看待世間的不公 </a:t>
            </a:r>
            <a:r>
              <a:rPr lang="en-US" altLang="zh-CN" sz="4000" dirty="0"/>
              <a:t>(8:9-17)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如何看待人生的短暫 </a:t>
            </a:r>
            <a:r>
              <a:rPr lang="en-US" altLang="zh-CN" sz="4000" dirty="0"/>
              <a:t>(9:2-10)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483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敬畏神的人如何看待人生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什麼是“敬畏神的人”？ </a:t>
            </a:r>
            <a:r>
              <a:rPr lang="en-US" altLang="zh-CN" sz="4000" dirty="0"/>
              <a:t>(7:16-18)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如何看待人生的苦難 </a:t>
            </a:r>
            <a:r>
              <a:rPr lang="en-US" altLang="zh-CN" sz="4000" dirty="0"/>
              <a:t>(6:10-12; 7:13-14)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>
                <a:solidFill>
                  <a:srgbClr val="FFFF00"/>
                </a:solidFill>
              </a:rPr>
              <a:t>如何看待世間的不公 </a:t>
            </a:r>
            <a:r>
              <a:rPr lang="en-US" altLang="zh-CN" sz="4000" dirty="0">
                <a:solidFill>
                  <a:srgbClr val="FFFF00"/>
                </a:solidFill>
              </a:rPr>
              <a:t>(8:9-17)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如何看待人生的短暫 </a:t>
            </a:r>
            <a:r>
              <a:rPr lang="en-US" altLang="zh-CN" sz="4000" dirty="0"/>
              <a:t>(9:2-10)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483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 descr="Jessica B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r="40991"/>
          <a:stretch/>
        </p:blipFill>
        <p:spPr bwMode="auto">
          <a:xfrm>
            <a:off x="395536" y="1844824"/>
            <a:ext cx="3162286" cy="408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45820" y="5934151"/>
            <a:ext cx="2308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Jessica Bates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8196" name="Picture 4" descr="Ben Rodriguez, Mitch and Benjamin Rolam are three partners who are looking to get all their names on their adopted daughter's birth certificat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84" y="1844824"/>
            <a:ext cx="4959465" cy="372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120799" y="5560155"/>
            <a:ext cx="26468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</a:rPr>
              <a:t>Gay </a:t>
            </a:r>
            <a:r>
              <a:rPr lang="en-US" altLang="zh-CN" sz="3200" dirty="0" err="1" smtClean="0">
                <a:solidFill>
                  <a:schemeClr val="bg1"/>
                </a:solidFill>
              </a:rPr>
              <a:t>Throuple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3200" dirty="0" smtClean="0">
                <a:solidFill>
                  <a:schemeClr val="bg1"/>
                </a:solidFill>
              </a:rPr>
              <a:t>同性三人婚姻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u="sng" dirty="0"/>
              <a:t>以賽亞書</a:t>
            </a:r>
            <a:r>
              <a:rPr lang="en-US" altLang="zh-TW" sz="4000" b="1" u="sng" dirty="0" smtClean="0"/>
              <a:t>5:20</a:t>
            </a:r>
            <a:r>
              <a:rPr lang="en-US" altLang="zh-TW" sz="4000" dirty="0" smtClean="0"/>
              <a:t> </a:t>
            </a:r>
            <a:r>
              <a:rPr lang="zh-CN" altLang="en-US" sz="4000" dirty="0" smtClean="0"/>
              <a:t>“</a:t>
            </a:r>
            <a:r>
              <a:rPr lang="zh-TW" altLang="en-US" sz="4000" dirty="0" smtClean="0"/>
              <a:t>禍</a:t>
            </a:r>
            <a:r>
              <a:rPr lang="zh-TW" altLang="en-US" sz="4000" dirty="0"/>
              <a:t>哉！</a:t>
            </a:r>
            <a:r>
              <a:rPr lang="zh-TW" altLang="en-US" sz="4000" dirty="0">
                <a:solidFill>
                  <a:srgbClr val="FFFF00"/>
                </a:solidFill>
              </a:rPr>
              <a:t>那些稱惡為善，稱善為惡</a:t>
            </a:r>
            <a:r>
              <a:rPr lang="zh-TW" altLang="en-US" sz="4000" dirty="0"/>
              <a:t>，以暗為光，以光為暗，以苦為甜，以甜為苦的人。”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143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如何看待世間的不公 </a:t>
            </a:r>
            <a:r>
              <a:rPr lang="en-US" altLang="zh-CN" dirty="0"/>
              <a:t>(8:9-17)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9</a:t>
            </a:r>
            <a:r>
              <a:rPr lang="zh-TW" altLang="en-US" dirty="0"/>
              <a:t>這一切我都見過，也專心查考日光之下所做的一切事。有時這人管轄那人，令人受害。 </a:t>
            </a:r>
            <a:r>
              <a:rPr lang="en-US" altLang="zh-TW" dirty="0"/>
              <a:t>10</a:t>
            </a:r>
            <a:r>
              <a:rPr lang="zh-TW" altLang="en-US" dirty="0"/>
              <a:t>我見惡人埋葬，歸入墳墓；又見行正直事的離開聖地，在城中被人忘記。這也是虛空。 </a:t>
            </a:r>
            <a:r>
              <a:rPr lang="en-US" altLang="zh-TW" dirty="0"/>
              <a:t>11</a:t>
            </a:r>
            <a:r>
              <a:rPr lang="zh-TW" altLang="en-US" dirty="0"/>
              <a:t>因為斷定罪名不立刻施刑，所以世人滿心作惡。 </a:t>
            </a:r>
            <a:r>
              <a:rPr lang="en-US" altLang="zh-TW" dirty="0"/>
              <a:t>12</a:t>
            </a:r>
            <a:r>
              <a:rPr lang="zh-TW" altLang="en-US" dirty="0"/>
              <a:t>罪人雖然作惡百次，倒享長久的年日；然而我準知道，</a:t>
            </a:r>
            <a:r>
              <a:rPr lang="zh-TW" altLang="en-US" dirty="0" smtClean="0"/>
              <a:t>敬畏神</a:t>
            </a:r>
            <a:r>
              <a:rPr lang="zh-TW" altLang="en-US" dirty="0"/>
              <a:t>的，就是在他面前敬畏的人，終久必得福樂。 </a:t>
            </a:r>
            <a:r>
              <a:rPr lang="en-US" altLang="zh-TW" dirty="0"/>
              <a:t>13</a:t>
            </a:r>
            <a:r>
              <a:rPr lang="zh-TW" altLang="en-US" dirty="0"/>
              <a:t>惡人卻不得福樂，也不得長久的年日；這年日好像影兒，因他不敬畏神</a:t>
            </a:r>
            <a:r>
              <a:rPr lang="zh-TW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03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如何看待世間的不公 </a:t>
            </a:r>
            <a:r>
              <a:rPr lang="en-US" altLang="zh-CN" dirty="0"/>
              <a:t>(8:9-17)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360" y="1600200"/>
            <a:ext cx="843528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14</a:t>
            </a:r>
            <a:r>
              <a:rPr lang="zh-TW" altLang="en-US" dirty="0" smtClean="0"/>
              <a:t>世上有一件虛空的事，就是義人所遭遇的，反照惡人所行的；又有惡人所遭遇的，反照義人所行的。我說，這也是虛空。 </a:t>
            </a:r>
            <a:r>
              <a:rPr lang="en-US" altLang="zh-TW" dirty="0" smtClean="0"/>
              <a:t>15</a:t>
            </a:r>
            <a:r>
              <a:rPr lang="zh-TW" altLang="en-US" dirty="0" smtClean="0"/>
              <a:t>我就稱讚快樂，原來人在日光之下，莫強如吃喝快樂；因為他在日光之下，神賜他一生的年日，要從勞碌中，時常享受所得的。 </a:t>
            </a:r>
            <a:r>
              <a:rPr lang="en-US" altLang="zh-TW" dirty="0" smtClean="0"/>
              <a:t>16</a:t>
            </a:r>
            <a:r>
              <a:rPr lang="zh-TW" altLang="en-US" dirty="0" smtClean="0"/>
              <a:t>我專心求智慧，要看世上所做的事。 （有晝夜不睡覺不合眼的。） </a:t>
            </a:r>
            <a:r>
              <a:rPr lang="en-US" altLang="zh-TW" dirty="0" smtClean="0"/>
              <a:t>17</a:t>
            </a:r>
            <a:r>
              <a:rPr lang="zh-TW" altLang="en-US" dirty="0" smtClean="0"/>
              <a:t>我就看明神一切的作為，知道人查不出日光之下所做的事；任憑他費多少力尋查，都查不出來，就是智慧人雖想知道，也是查不出來。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57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所羅門</a:t>
            </a:r>
            <a:r>
              <a:rPr lang="zh-CN" altLang="en-US" dirty="0" smtClean="0"/>
              <a:t>要思想</a:t>
            </a:r>
            <a:r>
              <a:rPr lang="zh-CN" altLang="en-US" dirty="0"/>
              <a:t>世上的不公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pt-BR" sz="4400" dirty="0" smtClean="0"/>
              <a:t>不公平</a:t>
            </a:r>
            <a:r>
              <a:rPr lang="zh-CN" altLang="pt-BR" sz="4400" dirty="0"/>
              <a:t>的世界 </a:t>
            </a:r>
            <a:r>
              <a:rPr lang="pt-BR" altLang="zh-CN" sz="4400" dirty="0"/>
              <a:t>(8:9-10)</a:t>
            </a:r>
          </a:p>
          <a:p>
            <a:r>
              <a:rPr lang="zh-CN" altLang="pt-BR" sz="4400" dirty="0" smtClean="0"/>
              <a:t>不公平</a:t>
            </a:r>
            <a:r>
              <a:rPr lang="zh-CN" altLang="pt-BR" sz="4400" dirty="0"/>
              <a:t>的原因 </a:t>
            </a:r>
            <a:r>
              <a:rPr lang="pt-BR" altLang="zh-CN" sz="4400" dirty="0"/>
              <a:t>(8:11-12a)</a:t>
            </a:r>
          </a:p>
          <a:p>
            <a:r>
              <a:rPr lang="zh-CN" altLang="pt-BR" sz="4400" dirty="0" smtClean="0"/>
              <a:t>如何</a:t>
            </a:r>
            <a:r>
              <a:rPr lang="zh-CN" altLang="pt-BR" sz="4400" dirty="0"/>
              <a:t>看待不公平 </a:t>
            </a:r>
            <a:r>
              <a:rPr lang="pt-BR" altLang="zh-CN" sz="4400" dirty="0"/>
              <a:t>(8:12b-17)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487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所羅門</a:t>
            </a:r>
            <a:r>
              <a:rPr lang="zh-CN" altLang="en-US" dirty="0" smtClean="0"/>
              <a:t>要思想</a:t>
            </a:r>
            <a:r>
              <a:rPr lang="zh-CN" altLang="en-US" dirty="0"/>
              <a:t>世上的不公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pt-BR" sz="4400" dirty="0" smtClean="0">
                <a:solidFill>
                  <a:srgbClr val="FFFF00"/>
                </a:solidFill>
              </a:rPr>
              <a:t>不公平</a:t>
            </a:r>
            <a:r>
              <a:rPr lang="zh-CN" altLang="pt-BR" sz="4400" dirty="0">
                <a:solidFill>
                  <a:srgbClr val="FFFF00"/>
                </a:solidFill>
              </a:rPr>
              <a:t>的世界 </a:t>
            </a:r>
            <a:r>
              <a:rPr lang="pt-BR" altLang="zh-CN" sz="4400" dirty="0">
                <a:solidFill>
                  <a:srgbClr val="FFFF00"/>
                </a:solidFill>
              </a:rPr>
              <a:t>(8:9-10)</a:t>
            </a:r>
          </a:p>
          <a:p>
            <a:r>
              <a:rPr lang="zh-CN" altLang="pt-BR" sz="4400" dirty="0" smtClean="0"/>
              <a:t>不公平</a:t>
            </a:r>
            <a:r>
              <a:rPr lang="zh-CN" altLang="pt-BR" sz="4400" dirty="0"/>
              <a:t>的原因 </a:t>
            </a:r>
            <a:r>
              <a:rPr lang="pt-BR" altLang="zh-CN" sz="4400" dirty="0"/>
              <a:t>(8:11-12a)</a:t>
            </a:r>
          </a:p>
          <a:p>
            <a:r>
              <a:rPr lang="zh-CN" altLang="pt-BR" sz="4400" dirty="0" smtClean="0"/>
              <a:t>如何</a:t>
            </a:r>
            <a:r>
              <a:rPr lang="zh-CN" altLang="pt-BR" sz="4400" dirty="0"/>
              <a:t>看待不公平 </a:t>
            </a:r>
            <a:r>
              <a:rPr lang="pt-BR" altLang="zh-CN" sz="4400" dirty="0"/>
              <a:t>(8:12b-17)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082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pt-BR" dirty="0"/>
              <a:t>不公平的世界 </a:t>
            </a:r>
            <a:r>
              <a:rPr lang="pt-BR" altLang="zh-CN" dirty="0"/>
              <a:t>(</a:t>
            </a:r>
            <a:r>
              <a:rPr lang="pt-BR" altLang="zh-CN" dirty="0" smtClean="0"/>
              <a:t>8:9-10)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b="1" u="sng" dirty="0" smtClean="0"/>
              <a:t>8:9</a:t>
            </a:r>
            <a:r>
              <a:rPr lang="en-US" altLang="zh-CN" sz="4000" dirty="0" smtClean="0"/>
              <a:t> </a:t>
            </a:r>
            <a:r>
              <a:rPr lang="zh-CN" altLang="en-US" sz="4000" dirty="0" smtClean="0"/>
              <a:t>“</a:t>
            </a:r>
            <a:r>
              <a:rPr lang="zh-TW" altLang="en-US" sz="4000" dirty="0"/>
              <a:t>這一切我都見過，也專心查考日光之下所做的一切事。</a:t>
            </a:r>
            <a:r>
              <a:rPr lang="zh-TW" altLang="en-US" sz="4000" dirty="0">
                <a:solidFill>
                  <a:srgbClr val="FFFF00"/>
                </a:solidFill>
              </a:rPr>
              <a:t>有時這人管轄那人，令人受害</a:t>
            </a:r>
            <a:r>
              <a:rPr lang="zh-TW" altLang="en-US" sz="4000" dirty="0"/>
              <a:t>。</a:t>
            </a:r>
            <a:r>
              <a:rPr lang="zh-CN" altLang="en-US" sz="4000" dirty="0" smtClean="0"/>
              <a:t>”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396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pt-BR" dirty="0"/>
              <a:t>不公平的世界 </a:t>
            </a:r>
            <a:r>
              <a:rPr lang="pt-BR" altLang="zh-CN" dirty="0"/>
              <a:t>(8:9-10)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b="1" u="sng" dirty="0" smtClean="0"/>
              <a:t>8:10</a:t>
            </a:r>
            <a:r>
              <a:rPr lang="zh-CN" altLang="en-US" sz="4000" dirty="0" smtClean="0"/>
              <a:t>“</a:t>
            </a:r>
            <a:r>
              <a:rPr lang="zh-TW" altLang="en-US" sz="4000" dirty="0"/>
              <a:t>我見</a:t>
            </a:r>
            <a:r>
              <a:rPr lang="zh-TW" altLang="en-US" sz="4000" dirty="0">
                <a:solidFill>
                  <a:srgbClr val="FFFF00"/>
                </a:solidFill>
              </a:rPr>
              <a:t>惡人埋葬，歸入墳墓</a:t>
            </a:r>
            <a:r>
              <a:rPr lang="zh-TW" altLang="en-US" sz="4000" dirty="0"/>
              <a:t>；又見行正直事的離開聖地，在城中被人忘記。這也是虛空。</a:t>
            </a:r>
            <a:r>
              <a:rPr lang="zh-CN" altLang="en-US" sz="4000" dirty="0" smtClean="0"/>
              <a:t>”</a:t>
            </a:r>
            <a:endParaRPr lang="en-US" altLang="zh-CN" sz="4000" dirty="0" smtClean="0"/>
          </a:p>
          <a:p>
            <a:pPr lvl="1"/>
            <a:r>
              <a:rPr lang="zh-TW" altLang="en-US" sz="3600" dirty="0" smtClean="0">
                <a:solidFill>
                  <a:srgbClr val="FFFF00"/>
                </a:solidFill>
              </a:rPr>
              <a:t>埋葬</a:t>
            </a:r>
            <a:r>
              <a:rPr lang="zh-CN" altLang="en-US" sz="3600" dirty="0">
                <a:solidFill>
                  <a:srgbClr val="FFFF00"/>
                </a:solidFill>
              </a:rPr>
              <a:t>是好事</a:t>
            </a:r>
            <a:r>
              <a:rPr lang="zh-CN" altLang="en-US" sz="3600" dirty="0"/>
              <a:t>，表示</a:t>
            </a:r>
            <a:r>
              <a:rPr lang="zh-CN" altLang="en-US" sz="3600" dirty="0">
                <a:solidFill>
                  <a:srgbClr val="FFFF00"/>
                </a:solidFill>
              </a:rPr>
              <a:t>安然進入墳墓</a:t>
            </a:r>
            <a:r>
              <a:rPr lang="zh-CN" altLang="en-US" sz="3600" dirty="0"/>
              <a:t>，有人哀悼，有人紀念</a:t>
            </a:r>
          </a:p>
          <a:p>
            <a:pPr lvl="1"/>
            <a:r>
              <a:rPr lang="zh-CN" altLang="en-US" sz="3600" dirty="0"/>
              <a:t>換言之，</a:t>
            </a:r>
            <a:r>
              <a:rPr lang="zh-CN" altLang="en-US" sz="3600" dirty="0">
                <a:solidFill>
                  <a:srgbClr val="FFFF00"/>
                </a:solidFill>
              </a:rPr>
              <a:t>惡人到死都沒有公正懲罰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8916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所羅門</a:t>
            </a:r>
            <a:r>
              <a:rPr lang="zh-CN" altLang="en-US" dirty="0" smtClean="0"/>
              <a:t>要思想</a:t>
            </a:r>
            <a:r>
              <a:rPr lang="zh-CN" altLang="en-US" dirty="0"/>
              <a:t>世上的不公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pt-BR" sz="4400" dirty="0" smtClean="0"/>
              <a:t>不公平</a:t>
            </a:r>
            <a:r>
              <a:rPr lang="zh-CN" altLang="pt-BR" sz="4400" dirty="0"/>
              <a:t>的世界 </a:t>
            </a:r>
            <a:r>
              <a:rPr lang="pt-BR" altLang="zh-CN" sz="4400" dirty="0"/>
              <a:t>(8:9-10)</a:t>
            </a:r>
          </a:p>
          <a:p>
            <a:r>
              <a:rPr lang="zh-CN" altLang="pt-BR" sz="4400" dirty="0" smtClean="0">
                <a:solidFill>
                  <a:srgbClr val="FFFF00"/>
                </a:solidFill>
              </a:rPr>
              <a:t>不公平</a:t>
            </a:r>
            <a:r>
              <a:rPr lang="zh-CN" altLang="pt-BR" sz="4400" dirty="0">
                <a:solidFill>
                  <a:srgbClr val="FFFF00"/>
                </a:solidFill>
              </a:rPr>
              <a:t>的原因 </a:t>
            </a:r>
            <a:r>
              <a:rPr lang="pt-BR" altLang="zh-CN" sz="4400" dirty="0">
                <a:solidFill>
                  <a:srgbClr val="FFFF00"/>
                </a:solidFill>
              </a:rPr>
              <a:t>(8:11-12a)</a:t>
            </a:r>
          </a:p>
          <a:p>
            <a:r>
              <a:rPr lang="zh-CN" altLang="pt-BR" sz="4400" dirty="0" smtClean="0"/>
              <a:t>如何</a:t>
            </a:r>
            <a:r>
              <a:rPr lang="zh-CN" altLang="pt-BR" sz="4400" dirty="0"/>
              <a:t>看待不公平 </a:t>
            </a:r>
            <a:r>
              <a:rPr lang="pt-BR" altLang="zh-CN" sz="4400" dirty="0"/>
              <a:t>(8:12b-17)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291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敬畏神的人如何看待人生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dirty="0">
                <a:solidFill>
                  <a:srgbClr val="FFFF00"/>
                </a:solidFill>
              </a:rPr>
              <a:t>什麼是“敬畏神的人”？ </a:t>
            </a:r>
            <a:r>
              <a:rPr lang="en-US" altLang="zh-CN" sz="4000" dirty="0">
                <a:solidFill>
                  <a:srgbClr val="FFFF00"/>
                </a:solidFill>
              </a:rPr>
              <a:t>(7:16-18)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如何看待人生的苦難 </a:t>
            </a:r>
            <a:r>
              <a:rPr lang="en-US" altLang="zh-CN" sz="4000" dirty="0"/>
              <a:t>(6:10-12; 7:13-14)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如何看待世間的不公 </a:t>
            </a:r>
            <a:r>
              <a:rPr lang="en-US" altLang="zh-CN" sz="4000" dirty="0"/>
              <a:t>(8:9-17)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如何看待人生的短暫 </a:t>
            </a:r>
            <a:r>
              <a:rPr lang="en-US" altLang="zh-CN" sz="4000" dirty="0"/>
              <a:t>(9:2-10)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483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pt-BR" dirty="0"/>
              <a:t>不公平的原因 </a:t>
            </a:r>
            <a:r>
              <a:rPr lang="pt-BR" altLang="zh-CN" dirty="0"/>
              <a:t>(8:11-12a</a:t>
            </a:r>
            <a:r>
              <a:rPr lang="pt-BR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CN" sz="4000" b="1" u="sng" dirty="0" smtClean="0"/>
              <a:t>8:11 </a:t>
            </a:r>
            <a:r>
              <a:rPr lang="zh-CN" altLang="en-US" sz="4000" dirty="0" smtClean="0"/>
              <a:t>“</a:t>
            </a:r>
            <a:r>
              <a:rPr lang="zh-TW" altLang="en-US" sz="4000" dirty="0"/>
              <a:t>因為</a:t>
            </a:r>
            <a:r>
              <a:rPr lang="zh-TW" altLang="en-US" sz="4000" dirty="0">
                <a:solidFill>
                  <a:srgbClr val="FFC000"/>
                </a:solidFill>
              </a:rPr>
              <a:t>斷定罪名</a:t>
            </a:r>
            <a:r>
              <a:rPr lang="zh-TW" altLang="en-US" sz="4000" dirty="0"/>
              <a:t>不立刻施刑，所以世人滿心作惡。</a:t>
            </a:r>
            <a:r>
              <a:rPr lang="zh-CN" altLang="en-US" sz="4000" dirty="0" smtClean="0"/>
              <a:t>”</a:t>
            </a:r>
            <a:endParaRPr lang="en-US" altLang="zh-CN" sz="4000" dirty="0" smtClean="0"/>
          </a:p>
          <a:p>
            <a:r>
              <a:rPr lang="zh-CN" altLang="en-US" sz="4000" b="1" u="sng" dirty="0"/>
              <a:t>重新</a:t>
            </a:r>
            <a:r>
              <a:rPr lang="zh-CN" altLang="en-US" sz="4000" b="1" u="sng" dirty="0" smtClean="0"/>
              <a:t>翻译</a:t>
            </a:r>
            <a:r>
              <a:rPr lang="zh-CN" altLang="en-US" sz="4000" dirty="0" smtClean="0"/>
              <a:t>“</a:t>
            </a:r>
            <a:r>
              <a:rPr lang="zh-TW" altLang="en-US" sz="4000" dirty="0"/>
              <a:t>因為</a:t>
            </a:r>
            <a:r>
              <a:rPr lang="zh-TW" altLang="en-US" sz="4000" u="sng" dirty="0">
                <a:solidFill>
                  <a:srgbClr val="FFFF00"/>
                </a:solidFill>
              </a:rPr>
              <a:t>惡行的刑罰</a:t>
            </a:r>
            <a:r>
              <a:rPr lang="zh-TW" altLang="en-US" sz="4000" dirty="0">
                <a:solidFill>
                  <a:srgbClr val="FFFF00"/>
                </a:solidFill>
              </a:rPr>
              <a:t>沒有迅速的實施</a:t>
            </a:r>
            <a:r>
              <a:rPr lang="zh-TW" altLang="en-US" sz="4000" dirty="0"/>
              <a:t>，所以世人滿心想作惡</a:t>
            </a:r>
            <a:r>
              <a:rPr lang="zh-CN" altLang="en-US" sz="4000" dirty="0" smtClean="0"/>
              <a:t>”</a:t>
            </a:r>
            <a:endParaRPr lang="en-US" altLang="zh-CN" sz="4000" dirty="0" smtClean="0"/>
          </a:p>
          <a:p>
            <a:r>
              <a:rPr lang="en-US" altLang="zh-CN" sz="4000" b="1" u="sng" dirty="0"/>
              <a:t>ESV</a:t>
            </a:r>
            <a:r>
              <a:rPr lang="en-US" altLang="zh-CN" sz="4000" dirty="0"/>
              <a:t> “Because the sentence against an evil deed is not executed </a:t>
            </a:r>
            <a:r>
              <a:rPr lang="en-US" altLang="zh-CN" sz="4000" dirty="0" smtClean="0"/>
              <a:t>speedily…”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1059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pt-BR" dirty="0"/>
              <a:t>不公平的原因 </a:t>
            </a:r>
            <a:r>
              <a:rPr lang="pt-BR" altLang="zh-CN" dirty="0"/>
              <a:t>(8:11-12a)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u="sng" dirty="0"/>
              <a:t>重新翻译</a:t>
            </a:r>
            <a:r>
              <a:rPr lang="zh-CN" altLang="en-US" sz="4000" dirty="0"/>
              <a:t>“</a:t>
            </a:r>
            <a:r>
              <a:rPr lang="zh-TW" altLang="en-US" sz="4000" dirty="0"/>
              <a:t>因為</a:t>
            </a:r>
            <a:r>
              <a:rPr lang="zh-TW" altLang="en-US" sz="4000" u="sng" dirty="0">
                <a:solidFill>
                  <a:srgbClr val="FFFF00"/>
                </a:solidFill>
              </a:rPr>
              <a:t>惡行的刑罰</a:t>
            </a:r>
            <a:r>
              <a:rPr lang="zh-TW" altLang="en-US" sz="4000" dirty="0">
                <a:solidFill>
                  <a:srgbClr val="FFFF00"/>
                </a:solidFill>
              </a:rPr>
              <a:t>沒有迅速的實施</a:t>
            </a:r>
            <a:r>
              <a:rPr lang="zh-TW" altLang="en-US" sz="4000" dirty="0"/>
              <a:t>，所以世人滿心想作惡</a:t>
            </a:r>
            <a:r>
              <a:rPr lang="zh-CN" altLang="en-US" sz="4000" dirty="0"/>
              <a:t>”</a:t>
            </a:r>
            <a:endParaRPr lang="en-US" altLang="zh-CN" sz="4000" dirty="0"/>
          </a:p>
          <a:p>
            <a:pPr lvl="1"/>
            <a:r>
              <a:rPr lang="zh-CN" altLang="en-US" sz="3600" dirty="0"/>
              <a:t>這個道理</a:t>
            </a:r>
            <a:r>
              <a:rPr lang="zh-CN" altLang="en-US" sz="3600" dirty="0" smtClean="0"/>
              <a:t>在人的法治</a:t>
            </a:r>
            <a:r>
              <a:rPr lang="zh-CN" altLang="en-US" sz="3600" dirty="0"/>
              <a:t>上適用</a:t>
            </a:r>
            <a:endParaRPr lang="en-US" altLang="zh-CN" sz="3600" dirty="0"/>
          </a:p>
          <a:p>
            <a:pPr lvl="1"/>
            <a:r>
              <a:rPr lang="zh-CN" altLang="en-US" sz="3600" dirty="0"/>
              <a:t>但所羅門强調的是</a:t>
            </a:r>
            <a:r>
              <a:rPr lang="zh-CN" altLang="en-US" sz="3600" dirty="0">
                <a:solidFill>
                  <a:srgbClr val="00FFFF"/>
                </a:solidFill>
              </a:rPr>
              <a:t>神的懲罰</a:t>
            </a:r>
            <a:endParaRPr lang="en-US" altLang="zh-CN" sz="3600" dirty="0">
              <a:solidFill>
                <a:srgbClr val="00FFFF"/>
              </a:solidFill>
            </a:endParaRPr>
          </a:p>
          <a:p>
            <a:pPr lvl="1"/>
            <a:r>
              <a:rPr lang="en-US" altLang="zh-CN" sz="3600" dirty="0"/>
              <a:t>8:12a </a:t>
            </a:r>
            <a:r>
              <a:rPr lang="zh-CN" altLang="en-US" sz="3600" dirty="0" smtClean="0"/>
              <a:t>“</a:t>
            </a:r>
            <a:r>
              <a:rPr lang="zh-TW" altLang="en-US" sz="3600" dirty="0" smtClean="0">
                <a:solidFill>
                  <a:srgbClr val="00FFFF"/>
                </a:solidFill>
              </a:rPr>
              <a:t>罪人</a:t>
            </a:r>
            <a:r>
              <a:rPr lang="zh-TW" altLang="en-US" sz="3600" dirty="0">
                <a:solidFill>
                  <a:srgbClr val="00FFFF"/>
                </a:solidFill>
              </a:rPr>
              <a:t>雖然作惡百次，倒享長久的年</a:t>
            </a:r>
            <a:r>
              <a:rPr lang="zh-TW" altLang="en-US" sz="3600" dirty="0" smtClean="0">
                <a:solidFill>
                  <a:srgbClr val="00FFFF"/>
                </a:solidFill>
              </a:rPr>
              <a:t>日</a:t>
            </a:r>
            <a:r>
              <a:rPr lang="zh-CN" altLang="en-US" sz="3600" dirty="0" smtClean="0"/>
              <a:t>”</a:t>
            </a:r>
            <a:endParaRPr lang="zh-CN" altLang="en-US" sz="3600" dirty="0"/>
          </a:p>
          <a:p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5736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所羅門</a:t>
            </a:r>
            <a:r>
              <a:rPr lang="zh-CN" altLang="en-US" dirty="0" smtClean="0"/>
              <a:t>要思想</a:t>
            </a:r>
            <a:r>
              <a:rPr lang="zh-CN" altLang="en-US" dirty="0"/>
              <a:t>世上的不公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pt-BR" sz="4400" dirty="0" smtClean="0"/>
              <a:t>不公平</a:t>
            </a:r>
            <a:r>
              <a:rPr lang="zh-CN" altLang="pt-BR" sz="4400" dirty="0"/>
              <a:t>的世界 </a:t>
            </a:r>
            <a:r>
              <a:rPr lang="pt-BR" altLang="zh-CN" sz="4400" dirty="0"/>
              <a:t>(8:9-10)</a:t>
            </a:r>
          </a:p>
          <a:p>
            <a:r>
              <a:rPr lang="zh-CN" altLang="pt-BR" sz="4400" dirty="0"/>
              <a:t>不公平的原因 </a:t>
            </a:r>
            <a:r>
              <a:rPr lang="pt-BR" altLang="zh-CN" sz="4400" dirty="0"/>
              <a:t>(8:11-12a)</a:t>
            </a:r>
          </a:p>
          <a:p>
            <a:r>
              <a:rPr lang="zh-CN" altLang="pt-BR" sz="4400" dirty="0" smtClean="0">
                <a:solidFill>
                  <a:srgbClr val="FFFF00"/>
                </a:solidFill>
              </a:rPr>
              <a:t>如何</a:t>
            </a:r>
            <a:r>
              <a:rPr lang="zh-CN" altLang="pt-BR" sz="4400" dirty="0">
                <a:solidFill>
                  <a:srgbClr val="FFFF00"/>
                </a:solidFill>
              </a:rPr>
              <a:t>看待不公平 </a:t>
            </a:r>
            <a:r>
              <a:rPr lang="pt-BR" altLang="zh-CN" sz="4400" dirty="0">
                <a:solidFill>
                  <a:srgbClr val="FFFF00"/>
                </a:solidFill>
              </a:rPr>
              <a:t>(8:12b-17)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pt-BR" dirty="0"/>
              <a:t>如何看待不公平 </a:t>
            </a:r>
            <a:r>
              <a:rPr lang="pt-BR" altLang="zh-CN" dirty="0"/>
              <a:t>(8:12b-17</a:t>
            </a:r>
            <a:r>
              <a:rPr lang="pt-BR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結論一：敬畏神，信靠神的審判</a:t>
            </a:r>
            <a:r>
              <a:rPr lang="en-US" altLang="zh-CN" dirty="0"/>
              <a:t>(8:12b-13</a:t>
            </a:r>
            <a:r>
              <a:rPr lang="en-US" altLang="zh-CN" dirty="0" smtClean="0"/>
              <a:t>)</a:t>
            </a:r>
          </a:p>
          <a:p>
            <a:r>
              <a:rPr lang="en-US" altLang="zh-CN" b="1" u="sng" dirty="0" smtClean="0"/>
              <a:t>8:12b-13</a:t>
            </a:r>
            <a:r>
              <a:rPr lang="zh-CN" altLang="en-US" dirty="0" smtClean="0"/>
              <a:t>“</a:t>
            </a:r>
            <a:r>
              <a:rPr lang="zh-TW" altLang="en-US" dirty="0"/>
              <a:t>然而</a:t>
            </a:r>
            <a:r>
              <a:rPr lang="zh-TW" altLang="en-US" dirty="0">
                <a:solidFill>
                  <a:srgbClr val="00FFFF"/>
                </a:solidFill>
              </a:rPr>
              <a:t>我</a:t>
            </a:r>
            <a:r>
              <a:rPr lang="zh-TW" altLang="en-US" dirty="0">
                <a:solidFill>
                  <a:srgbClr val="FFC000"/>
                </a:solidFill>
              </a:rPr>
              <a:t>準</a:t>
            </a:r>
            <a:r>
              <a:rPr lang="zh-TW" altLang="en-US" dirty="0">
                <a:solidFill>
                  <a:srgbClr val="00FFFF"/>
                </a:solidFill>
              </a:rPr>
              <a:t>知道</a:t>
            </a:r>
            <a:r>
              <a:rPr lang="zh-TW" altLang="en-US" dirty="0"/>
              <a:t>，</a:t>
            </a:r>
            <a:r>
              <a:rPr lang="zh-TW" altLang="en-US" dirty="0" smtClean="0"/>
              <a:t>敬畏神</a:t>
            </a:r>
            <a:r>
              <a:rPr lang="zh-TW" altLang="en-US" dirty="0"/>
              <a:t>的，就是在他面前敬畏的人，</a:t>
            </a:r>
            <a:r>
              <a:rPr lang="zh-TW" altLang="en-US" dirty="0">
                <a:solidFill>
                  <a:srgbClr val="FFFF00"/>
                </a:solidFill>
              </a:rPr>
              <a:t>終久必得福樂</a:t>
            </a:r>
            <a:r>
              <a:rPr lang="zh-TW" altLang="en-US" dirty="0"/>
              <a:t>。 </a:t>
            </a:r>
            <a:r>
              <a:rPr lang="en-US" altLang="zh-TW" dirty="0"/>
              <a:t>13</a:t>
            </a:r>
            <a:r>
              <a:rPr lang="zh-TW" altLang="en-US" dirty="0"/>
              <a:t>惡人卻不得福樂，也不得長久的年日；這年日好像影兒，因他不敬畏神。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en-US" altLang="zh-TW" b="1" u="sng" dirty="0" smtClean="0"/>
              <a:t>8:10</a:t>
            </a:r>
            <a:r>
              <a:rPr lang="en-US" altLang="zh-TW" dirty="0" smtClean="0"/>
              <a:t> </a:t>
            </a:r>
            <a:r>
              <a:rPr lang="zh-CN" altLang="en-US" dirty="0" smtClean="0"/>
              <a:t>“</a:t>
            </a:r>
            <a:r>
              <a:rPr lang="zh-TW" altLang="en-US" dirty="0" smtClean="0">
                <a:solidFill>
                  <a:srgbClr val="00FFFF"/>
                </a:solidFill>
              </a:rPr>
              <a:t>我</a:t>
            </a:r>
            <a:r>
              <a:rPr lang="zh-TW" altLang="en-US" dirty="0">
                <a:solidFill>
                  <a:srgbClr val="00FFFF"/>
                </a:solidFill>
              </a:rPr>
              <a:t>見</a:t>
            </a:r>
            <a:r>
              <a:rPr lang="zh-TW" altLang="en-US" dirty="0"/>
              <a:t>惡人埋葬，歸入墳墓。</a:t>
            </a:r>
            <a:r>
              <a:rPr lang="zh-TW" altLang="en-US" dirty="0">
                <a:solidFill>
                  <a:srgbClr val="00FFFF"/>
                </a:solidFill>
              </a:rPr>
              <a:t>又見</a:t>
            </a:r>
            <a:r>
              <a:rPr lang="zh-TW" altLang="en-US" dirty="0"/>
              <a:t>行正直事的，離開聖地，在城中被人忘記”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31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pt-BR" dirty="0"/>
              <a:t>如何看待不公平 </a:t>
            </a:r>
            <a:r>
              <a:rPr lang="pt-BR" altLang="zh-CN" dirty="0"/>
              <a:t>(8:12b-17)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CN" sz="3600" b="1" u="sng" dirty="0" smtClean="0"/>
              <a:t>8:13</a:t>
            </a:r>
            <a:r>
              <a:rPr lang="en-US" altLang="zh-CN" sz="3600" dirty="0" smtClean="0"/>
              <a:t> </a:t>
            </a:r>
            <a:r>
              <a:rPr lang="zh-CN" altLang="en-US" sz="3600" dirty="0" smtClean="0"/>
              <a:t>“</a:t>
            </a:r>
            <a:r>
              <a:rPr lang="zh-TW" altLang="en-US" sz="3600" dirty="0" smtClean="0">
                <a:solidFill>
                  <a:srgbClr val="FFFF00"/>
                </a:solidFill>
              </a:rPr>
              <a:t>惡</a:t>
            </a:r>
            <a:r>
              <a:rPr lang="zh-TW" altLang="en-US" sz="3600" dirty="0">
                <a:solidFill>
                  <a:srgbClr val="FFFF00"/>
                </a:solidFill>
              </a:rPr>
              <a:t>人</a:t>
            </a:r>
            <a:r>
              <a:rPr lang="zh-TW" altLang="en-US" sz="3600" dirty="0"/>
              <a:t>卻不得福樂，</a:t>
            </a:r>
            <a:r>
              <a:rPr lang="zh-TW" altLang="en-US" sz="3600" dirty="0">
                <a:solidFill>
                  <a:srgbClr val="00FFFF"/>
                </a:solidFill>
              </a:rPr>
              <a:t>也不得長久的年日</a:t>
            </a:r>
            <a:r>
              <a:rPr lang="zh-TW" altLang="en-US" sz="3600" dirty="0"/>
              <a:t>；這年日好像影兒，</a:t>
            </a:r>
            <a:r>
              <a:rPr lang="zh-TW" altLang="en-US" sz="3600" dirty="0">
                <a:solidFill>
                  <a:srgbClr val="FFFF00"/>
                </a:solidFill>
              </a:rPr>
              <a:t>因他不敬畏神</a:t>
            </a:r>
            <a:r>
              <a:rPr lang="zh-TW" altLang="en-US" sz="3600" dirty="0"/>
              <a:t>。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pPr lvl="1"/>
            <a:r>
              <a:rPr lang="zh-CN" altLang="en-US" sz="3200" dirty="0" smtClean="0"/>
              <a:t>“</a:t>
            </a:r>
            <a:r>
              <a:rPr lang="zh-CN" altLang="en-US" sz="3200" dirty="0" smtClean="0">
                <a:solidFill>
                  <a:srgbClr val="FFFF00"/>
                </a:solidFill>
              </a:rPr>
              <a:t>惡人</a:t>
            </a:r>
            <a:r>
              <a:rPr lang="zh-CN" altLang="en-US" sz="3200" dirty="0" smtClean="0"/>
              <a:t>”的定義為“</a:t>
            </a:r>
            <a:r>
              <a:rPr lang="zh-TW" altLang="en-US" sz="3200" dirty="0">
                <a:solidFill>
                  <a:srgbClr val="FFFF00"/>
                </a:solidFill>
              </a:rPr>
              <a:t>因他不敬畏神</a:t>
            </a:r>
            <a:r>
              <a:rPr lang="zh-CN" altLang="en-US" sz="3200" dirty="0" smtClean="0"/>
              <a:t>”</a:t>
            </a:r>
            <a:endParaRPr lang="en-US" altLang="zh-CN" sz="3200" dirty="0" smtClean="0"/>
          </a:p>
          <a:p>
            <a:pPr lvl="1"/>
            <a:r>
              <a:rPr lang="zh-CN" altLang="en-US" sz="3200" dirty="0"/>
              <a:t>對</a:t>
            </a:r>
            <a:r>
              <a:rPr lang="zh-CN" altLang="en-US" sz="3200" dirty="0" smtClean="0"/>
              <a:t>比</a:t>
            </a:r>
            <a:r>
              <a:rPr lang="en-US" altLang="zh-CN" sz="3200" b="1" u="sng" dirty="0" smtClean="0"/>
              <a:t>8:12a</a:t>
            </a:r>
            <a:r>
              <a:rPr lang="zh-CN" altLang="en-US" sz="3200" dirty="0" smtClean="0"/>
              <a:t>“</a:t>
            </a:r>
            <a:r>
              <a:rPr lang="zh-TW" altLang="en-US" sz="3200" dirty="0"/>
              <a:t>罪人雖然作惡百次，</a:t>
            </a:r>
            <a:r>
              <a:rPr lang="zh-TW" altLang="en-US" sz="3200" dirty="0">
                <a:solidFill>
                  <a:srgbClr val="00FFFF"/>
                </a:solidFill>
              </a:rPr>
              <a:t>倒享長久的年日</a:t>
            </a:r>
            <a:r>
              <a:rPr lang="zh-CN" altLang="en-US" sz="3200" dirty="0"/>
              <a:t>”</a:t>
            </a:r>
            <a:r>
              <a:rPr lang="en-US" altLang="zh-CN" sz="3200" dirty="0"/>
              <a:t>——</a:t>
            </a:r>
            <a:r>
              <a:rPr lang="zh-CN" altLang="en-US" sz="3200" dirty="0">
                <a:solidFill>
                  <a:srgbClr val="00FFFF"/>
                </a:solidFill>
              </a:rPr>
              <a:t>是否是矛盾</a:t>
            </a:r>
            <a:r>
              <a:rPr lang="zh-CN" altLang="en-US" sz="3200" dirty="0"/>
              <a:t>？</a:t>
            </a:r>
            <a:endParaRPr lang="en-US" altLang="zh-CN" sz="3200" dirty="0"/>
          </a:p>
          <a:p>
            <a:pPr lvl="1"/>
            <a:r>
              <a:rPr lang="zh-CN" altLang="en-US" sz="3200" dirty="0" smtClean="0"/>
              <a:t>猜測：所</a:t>
            </a:r>
            <a:r>
              <a:rPr lang="zh-CN" altLang="en-US" sz="3200" dirty="0"/>
              <a:t>羅</a:t>
            </a:r>
            <a:r>
              <a:rPr lang="zh-CN" altLang="en-US" sz="3200" dirty="0" smtClean="0"/>
              <a:t>門</a:t>
            </a:r>
            <a:r>
              <a:rPr lang="zh-CN" altLang="en-US" sz="3200" dirty="0" smtClean="0">
                <a:solidFill>
                  <a:srgbClr val="00FF00"/>
                </a:solidFill>
              </a:rPr>
              <a:t>故意用</a:t>
            </a:r>
            <a:r>
              <a:rPr lang="zh-CN" altLang="en-US" sz="3200" dirty="0">
                <a:solidFill>
                  <a:srgbClr val="00FF00"/>
                </a:solidFill>
              </a:rPr>
              <a:t>同樣的</a:t>
            </a:r>
            <a:r>
              <a:rPr lang="zh-CN" altLang="en-US" sz="3200" dirty="0" smtClean="0">
                <a:solidFill>
                  <a:srgbClr val="00FF00"/>
                </a:solidFill>
              </a:rPr>
              <a:t>詞突出對</a:t>
            </a:r>
            <a:r>
              <a:rPr lang="zh-CN" altLang="en-US" sz="3200" dirty="0">
                <a:solidFill>
                  <a:srgbClr val="00FF00"/>
                </a:solidFill>
              </a:rPr>
              <a:t>比</a:t>
            </a:r>
            <a:r>
              <a:rPr lang="zh-CN" altLang="en-US" sz="3200" dirty="0"/>
              <a:t>。</a:t>
            </a:r>
            <a:r>
              <a:rPr lang="en-US" altLang="zh-CN" sz="3200" b="1" u="sng" dirty="0"/>
              <a:t>8:12</a:t>
            </a:r>
            <a:r>
              <a:rPr lang="zh-CN" altLang="en-US" sz="3200" dirty="0"/>
              <a:t>的“</a:t>
            </a:r>
            <a:r>
              <a:rPr lang="zh-TW" altLang="en-US" sz="3200" dirty="0">
                <a:solidFill>
                  <a:srgbClr val="00FFFF"/>
                </a:solidFill>
              </a:rPr>
              <a:t>長久的年日</a:t>
            </a:r>
            <a:r>
              <a:rPr lang="zh-CN" altLang="en-US" sz="3200" dirty="0"/>
              <a:t>”是指</a:t>
            </a:r>
            <a:r>
              <a:rPr lang="zh-CN" altLang="en-US" sz="3200" dirty="0">
                <a:solidFill>
                  <a:srgbClr val="00FFFF"/>
                </a:solidFill>
              </a:rPr>
              <a:t>世上的年日</a:t>
            </a:r>
            <a:r>
              <a:rPr lang="zh-CN" altLang="en-US" sz="3200" dirty="0"/>
              <a:t>，而</a:t>
            </a:r>
            <a:r>
              <a:rPr lang="en-US" altLang="zh-CN" sz="3200" b="1" u="sng" dirty="0"/>
              <a:t>8:13</a:t>
            </a:r>
            <a:r>
              <a:rPr lang="zh-CN" altLang="en-US" sz="3200" dirty="0"/>
              <a:t>的“</a:t>
            </a:r>
            <a:r>
              <a:rPr lang="zh-TW" altLang="en-US" sz="3200" dirty="0">
                <a:solidFill>
                  <a:srgbClr val="00FFFF"/>
                </a:solidFill>
              </a:rPr>
              <a:t>長久的年日</a:t>
            </a:r>
            <a:r>
              <a:rPr lang="zh-CN" altLang="en-US" sz="3200" dirty="0"/>
              <a:t>”是</a:t>
            </a:r>
            <a:r>
              <a:rPr lang="zh-CN" altLang="en-US" sz="3200" dirty="0" smtClean="0"/>
              <a:t>指</a:t>
            </a:r>
            <a:r>
              <a:rPr lang="zh-CN" altLang="en-US" sz="3200" dirty="0" smtClean="0">
                <a:solidFill>
                  <a:srgbClr val="00FFFF"/>
                </a:solidFill>
              </a:rPr>
              <a:t>永恆的</a:t>
            </a:r>
            <a:r>
              <a:rPr lang="zh-CN" altLang="en-US" sz="3200" dirty="0">
                <a:solidFill>
                  <a:srgbClr val="00FFFF"/>
                </a:solidFill>
              </a:rPr>
              <a:t>日子</a:t>
            </a:r>
            <a:r>
              <a:rPr lang="zh-CN" altLang="en-US" sz="3200" dirty="0"/>
              <a:t>。</a:t>
            </a:r>
            <a:endParaRPr lang="en-US" altLang="zh-CN" sz="3200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65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pt-BR" dirty="0"/>
              <a:t>如何看待不公平 </a:t>
            </a:r>
            <a:r>
              <a:rPr lang="pt-BR" altLang="zh-CN" dirty="0"/>
              <a:t>(8:12b-17)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結論二：</a:t>
            </a:r>
            <a:r>
              <a:rPr lang="zh-TW" altLang="en-US" dirty="0" smtClean="0">
                <a:solidFill>
                  <a:srgbClr val="FFFF00"/>
                </a:solidFill>
              </a:rPr>
              <a:t>雖</a:t>
            </a:r>
            <a:r>
              <a:rPr lang="zh-TW" altLang="en-US" dirty="0">
                <a:solidFill>
                  <a:srgbClr val="FFFF00"/>
                </a:solidFill>
              </a:rPr>
              <a:t>然世界確實不公平，但我們不要因此錯過神的祝福</a:t>
            </a:r>
            <a:r>
              <a:rPr lang="zh-TW" altLang="en-US" dirty="0"/>
              <a:t> </a:t>
            </a:r>
            <a:r>
              <a:rPr lang="en-US" altLang="zh-TW" dirty="0"/>
              <a:t>(8:14-15</a:t>
            </a:r>
            <a:r>
              <a:rPr lang="en-US" altLang="zh-TW" dirty="0" smtClean="0"/>
              <a:t>)</a:t>
            </a:r>
          </a:p>
          <a:p>
            <a:r>
              <a:rPr lang="en-US" altLang="zh-TW" b="1" u="sng" dirty="0"/>
              <a:t>8:14</a:t>
            </a:r>
            <a:r>
              <a:rPr lang="en-US" altLang="zh-TW" dirty="0"/>
              <a:t> </a:t>
            </a:r>
            <a:r>
              <a:rPr lang="zh-CN" altLang="en-US" dirty="0" smtClean="0"/>
              <a:t>“</a:t>
            </a:r>
            <a:r>
              <a:rPr lang="zh-TW" altLang="en-US" dirty="0" smtClean="0"/>
              <a:t>世上</a:t>
            </a:r>
            <a:r>
              <a:rPr lang="zh-TW" altLang="en-US" dirty="0"/>
              <a:t>有一件虛空的事，</a:t>
            </a:r>
            <a:r>
              <a:rPr lang="zh-TW" altLang="en-US" dirty="0">
                <a:solidFill>
                  <a:srgbClr val="00FFFF"/>
                </a:solidFill>
              </a:rPr>
              <a:t>就是義人所遭遇的，反照惡人所行的。又有惡人所遭遇的，反照義人所行的</a:t>
            </a:r>
            <a:r>
              <a:rPr lang="zh-TW" altLang="en-US" dirty="0"/>
              <a:t>。我說，這也是虛空。”</a:t>
            </a:r>
            <a:endParaRPr lang="en-US" altLang="zh-TW" dirty="0"/>
          </a:p>
          <a:p>
            <a:r>
              <a:rPr lang="en-US" altLang="zh-TW" b="1" u="sng" dirty="0"/>
              <a:t>8:15</a:t>
            </a:r>
            <a:r>
              <a:rPr lang="en-US" altLang="zh-TW" dirty="0"/>
              <a:t> </a:t>
            </a:r>
            <a:r>
              <a:rPr lang="zh-CN" altLang="en-US" dirty="0" smtClean="0"/>
              <a:t>“</a:t>
            </a:r>
            <a:r>
              <a:rPr lang="zh-TW" altLang="en-US" dirty="0" smtClean="0"/>
              <a:t>我</a:t>
            </a:r>
            <a:r>
              <a:rPr lang="zh-TW" altLang="en-US" dirty="0"/>
              <a:t>就</a:t>
            </a:r>
            <a:r>
              <a:rPr lang="zh-TW" altLang="en-US" dirty="0">
                <a:solidFill>
                  <a:srgbClr val="00FF00"/>
                </a:solidFill>
              </a:rPr>
              <a:t>稱讚快樂</a:t>
            </a:r>
            <a:r>
              <a:rPr lang="zh-TW" altLang="en-US" dirty="0"/>
              <a:t>，原來人在日光之下，莫強如</a:t>
            </a:r>
            <a:r>
              <a:rPr lang="zh-TW" altLang="en-US" dirty="0">
                <a:solidFill>
                  <a:srgbClr val="00FF00"/>
                </a:solidFill>
              </a:rPr>
              <a:t>吃喝快樂</a:t>
            </a:r>
            <a:r>
              <a:rPr lang="zh-TW" altLang="en-US" dirty="0"/>
              <a:t>。因為他在日光之下，神賜他一生的年日，</a:t>
            </a:r>
            <a:r>
              <a:rPr lang="zh-TW" altLang="en-US" dirty="0">
                <a:solidFill>
                  <a:srgbClr val="00FF00"/>
                </a:solidFill>
              </a:rPr>
              <a:t>要從勞碌中，時常享受所得的</a:t>
            </a:r>
            <a:r>
              <a:rPr lang="zh-TW" altLang="en-US" dirty="0"/>
              <a:t>。”</a:t>
            </a:r>
            <a:endParaRPr lang="en-US" altLang="zh-TW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509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pt-BR" dirty="0"/>
              <a:t>如何看待不公平 </a:t>
            </a:r>
            <a:r>
              <a:rPr lang="pt-BR" altLang="zh-CN" dirty="0"/>
              <a:t>(8:12b-17)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不是逃避，不是假裝看不見</a:t>
            </a:r>
            <a:endParaRPr lang="en-US" altLang="zh-CN" sz="3600" dirty="0"/>
          </a:p>
          <a:p>
            <a:r>
              <a:rPr lang="zh-CN" altLang="en-US" sz="3600" dirty="0"/>
              <a:t>而是</a:t>
            </a:r>
            <a:r>
              <a:rPr lang="zh-CN" altLang="en-US" sz="3600" dirty="0">
                <a:solidFill>
                  <a:srgbClr val="FFFF00"/>
                </a:solidFill>
              </a:rPr>
              <a:t>全面看待問題</a:t>
            </a:r>
            <a:r>
              <a:rPr lang="zh-CN" altLang="en-US" sz="3600" dirty="0"/>
              <a:t>，</a:t>
            </a:r>
            <a:r>
              <a:rPr lang="zh-CN" altLang="en-US" sz="3600" dirty="0">
                <a:solidFill>
                  <a:srgbClr val="FFFF00"/>
                </a:solidFill>
              </a:rPr>
              <a:t>看到神的祝福</a:t>
            </a:r>
            <a:endParaRPr lang="en-US" altLang="zh-CN" sz="3600" dirty="0">
              <a:solidFill>
                <a:srgbClr val="FFFF00"/>
              </a:solidFill>
            </a:endParaRPr>
          </a:p>
          <a:p>
            <a:r>
              <a:rPr lang="zh-CN" altLang="en-US" sz="3600" dirty="0"/>
              <a:t>如果只看到世界的不公，爲</a:t>
            </a:r>
            <a:r>
              <a:rPr lang="zh-CN" altLang="en-US" sz="3600" dirty="0" smtClean="0"/>
              <a:t>此一直苦悶，悶悶不樂，</a:t>
            </a:r>
            <a:r>
              <a:rPr lang="zh-CN" altLang="en-US" sz="3600" dirty="0">
                <a:solidFill>
                  <a:srgbClr val="FFFF00"/>
                </a:solidFill>
              </a:rPr>
              <a:t>你就浪費了神賜給你的祝福</a:t>
            </a:r>
            <a:r>
              <a:rPr lang="zh-CN" altLang="en-US" sz="3600" dirty="0"/>
              <a:t>。</a:t>
            </a:r>
            <a:endParaRPr lang="en-US" altLang="zh-CN" sz="3600" dirty="0"/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913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pt-BR" dirty="0"/>
              <a:t>如何看待不公平 </a:t>
            </a:r>
            <a:r>
              <a:rPr lang="pt-BR" altLang="zh-CN" dirty="0"/>
              <a:t>(8:12b-17)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FFFF00"/>
                </a:solidFill>
              </a:rPr>
              <a:t>結論</a:t>
            </a:r>
            <a:r>
              <a:rPr lang="zh-TW" altLang="en-US" sz="4000" dirty="0" smtClean="0">
                <a:solidFill>
                  <a:srgbClr val="FFFF00"/>
                </a:solidFill>
              </a:rPr>
              <a:t>三</a:t>
            </a:r>
            <a:r>
              <a:rPr lang="zh-CN" altLang="en-US" sz="4000" dirty="0" smtClean="0">
                <a:solidFill>
                  <a:srgbClr val="FFFF00"/>
                </a:solidFill>
              </a:rPr>
              <a:t>：</a:t>
            </a:r>
            <a:r>
              <a:rPr lang="zh-TW" altLang="en-US" sz="4000" dirty="0" smtClean="0">
                <a:solidFill>
                  <a:srgbClr val="FFFF00"/>
                </a:solidFill>
              </a:rPr>
              <a:t>信</a:t>
            </a:r>
            <a:r>
              <a:rPr lang="zh-TW" altLang="en-US" sz="4000" dirty="0">
                <a:solidFill>
                  <a:srgbClr val="FFFF00"/>
                </a:solidFill>
              </a:rPr>
              <a:t>靠神的智慧和時間 </a:t>
            </a:r>
            <a:r>
              <a:rPr lang="en-US" altLang="zh-TW" sz="4000" dirty="0">
                <a:solidFill>
                  <a:srgbClr val="FFFF00"/>
                </a:solidFill>
              </a:rPr>
              <a:t>(8:16-17</a:t>
            </a:r>
            <a:r>
              <a:rPr lang="en-US" altLang="zh-TW" sz="40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altLang="zh-TW" sz="4000" b="1" u="sng" dirty="0" smtClean="0"/>
              <a:t>8:16 </a:t>
            </a:r>
            <a:r>
              <a:rPr lang="zh-CN" altLang="en-US" sz="4000" dirty="0" smtClean="0"/>
              <a:t>“</a:t>
            </a:r>
            <a:r>
              <a:rPr lang="zh-TW" altLang="en-US" sz="4000" dirty="0" smtClean="0"/>
              <a:t>我</a:t>
            </a:r>
            <a:r>
              <a:rPr lang="zh-TW" altLang="en-US" sz="4000" dirty="0"/>
              <a:t>專心求智慧，要看世上所作的事。（有晝夜不睡覺，不合眼的）</a:t>
            </a:r>
            <a:r>
              <a:rPr lang="zh-TW" altLang="en-US" sz="4000" dirty="0" smtClean="0"/>
              <a:t>。”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9645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pt-BR" dirty="0"/>
              <a:t>如何看待不公平 </a:t>
            </a:r>
            <a:r>
              <a:rPr lang="pt-BR" altLang="zh-CN" dirty="0"/>
              <a:t>(8:12b-17)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altLang="zh-CN" sz="3600" b="1" u="sng" dirty="0" smtClean="0"/>
              <a:t>8</a:t>
            </a:r>
            <a:r>
              <a:rPr lang="en-US" altLang="zh-CN" sz="3600" b="1" u="sng" dirty="0"/>
              <a:t>:</a:t>
            </a:r>
            <a:r>
              <a:rPr lang="en-US" altLang="zh-TW" sz="3600" b="1" u="sng" dirty="0" smtClean="0"/>
              <a:t>17</a:t>
            </a:r>
            <a:r>
              <a:rPr lang="en-US" altLang="zh-TW" sz="3600" dirty="0" smtClean="0"/>
              <a:t> </a:t>
            </a:r>
            <a:r>
              <a:rPr lang="zh-CN" altLang="en-US" sz="3600" dirty="0" smtClean="0"/>
              <a:t>“</a:t>
            </a:r>
            <a:r>
              <a:rPr lang="zh-TW" altLang="en-US" sz="3600" dirty="0" smtClean="0"/>
              <a:t>我</a:t>
            </a:r>
            <a:r>
              <a:rPr lang="zh-TW" altLang="en-US" sz="3600" dirty="0"/>
              <a:t>就看明神一切的作為，知道人查不出日光之下所作的事。任憑他費多少力尋查，都查不出來。就是智慧人雖想知道，也是查不出來</a:t>
            </a:r>
            <a:r>
              <a:rPr lang="zh-TW" altLang="en-US" sz="3600" dirty="0" smtClean="0"/>
              <a:t>。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r>
              <a:rPr lang="zh-TW" altLang="en-US" sz="3600" b="1" u="sng" dirty="0"/>
              <a:t>新譯本</a:t>
            </a:r>
            <a:r>
              <a:rPr lang="zh-TW" altLang="en-US" sz="3600" dirty="0"/>
              <a:t>“於是我看見了神的一切作為，知道在日光之下所發生的事，</a:t>
            </a:r>
            <a:r>
              <a:rPr lang="zh-TW" altLang="en-US" sz="3600" dirty="0">
                <a:solidFill>
                  <a:srgbClr val="FFFF00"/>
                </a:solidFill>
              </a:rPr>
              <a:t>人不能查明</a:t>
            </a:r>
            <a:r>
              <a:rPr lang="zh-TW" altLang="en-US" sz="3600" dirty="0"/>
              <a:t>；儘管人勞碌尋查，</a:t>
            </a:r>
            <a:r>
              <a:rPr lang="zh-TW" altLang="en-US" sz="3600" dirty="0">
                <a:solidFill>
                  <a:srgbClr val="FFFF00"/>
                </a:solidFill>
              </a:rPr>
              <a:t>總是查不出來</a:t>
            </a:r>
            <a:r>
              <a:rPr lang="zh-TW" altLang="en-US" sz="3600" dirty="0"/>
              <a:t>；即使智慧人以為知道了，</a:t>
            </a:r>
            <a:r>
              <a:rPr lang="zh-TW" altLang="en-US" sz="3600" dirty="0">
                <a:solidFill>
                  <a:srgbClr val="FFFF00"/>
                </a:solidFill>
              </a:rPr>
              <a:t>還是查不出來</a:t>
            </a:r>
            <a:r>
              <a:rPr lang="zh-TW" altLang="en-US" sz="3600" dirty="0"/>
              <a:t>。”</a:t>
            </a:r>
            <a:endParaRPr lang="zh-CN" altLang="en-US" sz="3600" dirty="0"/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263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pt-BR" dirty="0"/>
              <a:t>如何看待不公平 </a:t>
            </a:r>
            <a:r>
              <a:rPr lang="pt-BR" altLang="zh-CN" dirty="0"/>
              <a:t>(8:12b-17)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神這樣做是爲了讓人知道</a:t>
            </a:r>
            <a:r>
              <a:rPr lang="zh-CN" altLang="en-US" sz="3600" dirty="0">
                <a:solidFill>
                  <a:srgbClr val="FFFF00"/>
                </a:solidFill>
              </a:rPr>
              <a:t>自己的有限</a:t>
            </a:r>
            <a:r>
              <a:rPr lang="zh-CN" altLang="en-US" sz="3600" dirty="0"/>
              <a:t>，無法明白神的作爲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r>
              <a:rPr lang="zh-CN" altLang="en-US" sz="3600" dirty="0"/>
              <a:t>每一</a:t>
            </a:r>
            <a:r>
              <a:rPr lang="zh-CN" altLang="en-US" sz="3600" dirty="0" smtClean="0"/>
              <a:t>次神不懲罰，都有原因，但大部分時候，</a:t>
            </a:r>
            <a:r>
              <a:rPr lang="zh-CN" altLang="en-US" sz="3600" dirty="0" smtClean="0">
                <a:solidFill>
                  <a:srgbClr val="FFFF00"/>
                </a:solidFill>
              </a:rPr>
              <a:t>人無法明白</a:t>
            </a:r>
            <a:endParaRPr lang="en-US" altLang="zh-CN" sz="3600" dirty="0">
              <a:solidFill>
                <a:srgbClr val="FFFF00"/>
              </a:solidFill>
            </a:endParaRPr>
          </a:p>
          <a:p>
            <a:r>
              <a:rPr lang="zh-CN" altLang="en-US" sz="3600" dirty="0" smtClean="0"/>
              <a:t>從</a:t>
            </a:r>
            <a:r>
              <a:rPr lang="zh-CN" altLang="en-US" sz="3600" dirty="0"/>
              <a:t>而未來我們會更心服口服的崇拜</a:t>
            </a:r>
            <a:r>
              <a:rPr lang="zh-CN" altLang="en-US" sz="3600" dirty="0" smtClean="0"/>
              <a:t>神。</a:t>
            </a:r>
            <a:endParaRPr lang="en-US" altLang="zh-CN" sz="3600" dirty="0"/>
          </a:p>
          <a:p>
            <a:r>
              <a:rPr lang="zh-CN" altLang="en-US" sz="3600" dirty="0">
                <a:solidFill>
                  <a:srgbClr val="FFFF00"/>
                </a:solidFill>
              </a:rPr>
              <a:t>結論</a:t>
            </a:r>
            <a:r>
              <a:rPr lang="zh-TW" altLang="en-US" sz="3600" dirty="0" smtClean="0">
                <a:solidFill>
                  <a:srgbClr val="FFFF00"/>
                </a:solidFill>
              </a:rPr>
              <a:t>三</a:t>
            </a:r>
            <a:r>
              <a:rPr lang="zh-CN" altLang="en-US" sz="3600" dirty="0" smtClean="0">
                <a:solidFill>
                  <a:srgbClr val="FFFF00"/>
                </a:solidFill>
              </a:rPr>
              <a:t>：</a:t>
            </a:r>
            <a:r>
              <a:rPr lang="zh-TW" altLang="en-US" sz="3600" dirty="0" smtClean="0">
                <a:solidFill>
                  <a:srgbClr val="FFFF00"/>
                </a:solidFill>
              </a:rPr>
              <a:t>信</a:t>
            </a:r>
            <a:r>
              <a:rPr lang="zh-TW" altLang="en-US" sz="3600" dirty="0">
                <a:solidFill>
                  <a:srgbClr val="FFFF00"/>
                </a:solidFill>
              </a:rPr>
              <a:t>靠神的智慧和時間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870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什麼是“敬畏神的人”？ </a:t>
            </a:r>
            <a:r>
              <a:rPr lang="en-US" altLang="zh-CN" dirty="0"/>
              <a:t>(7:16-18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dirty="0"/>
              <a:t>16</a:t>
            </a:r>
            <a:r>
              <a:rPr lang="zh-TW" altLang="en-US" sz="4400" dirty="0"/>
              <a:t>不要行義過分，也不要過於自逞智慧，何必自取敗亡呢？ </a:t>
            </a:r>
            <a:r>
              <a:rPr lang="en-US" altLang="zh-TW" sz="4400" dirty="0"/>
              <a:t>17</a:t>
            </a:r>
            <a:r>
              <a:rPr lang="zh-TW" altLang="en-US" sz="4400" dirty="0"/>
              <a:t>不要行惡過分，也不要為人愚昧，何必不到期而死呢？ </a:t>
            </a:r>
            <a:r>
              <a:rPr lang="en-US" altLang="zh-TW" sz="4400" dirty="0"/>
              <a:t>18</a:t>
            </a:r>
            <a:r>
              <a:rPr lang="zh-TW" altLang="en-US" sz="4400" dirty="0">
                <a:solidFill>
                  <a:srgbClr val="FFFF00"/>
                </a:solidFill>
              </a:rPr>
              <a:t>你持守這個為美，那個也不要鬆手；</a:t>
            </a:r>
            <a:r>
              <a:rPr lang="zh-TW" altLang="en-US" sz="4400" dirty="0">
                <a:solidFill>
                  <a:srgbClr val="00FFFF"/>
                </a:solidFill>
              </a:rPr>
              <a:t>因為敬畏神的人，必從這兩樣出來</a:t>
            </a:r>
            <a:r>
              <a:rPr lang="zh-TW" altLang="en-US" sz="4400" dirty="0"/>
              <a:t>。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7686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 descr="Shiro Ishii in Army Uni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456384" cy="463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556337" y="5877272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石井四郎</a:t>
            </a:r>
          </a:p>
        </p:txBody>
      </p:sp>
    </p:spTree>
    <p:extLst>
      <p:ext uri="{BB962C8B-B14F-4D97-AF65-F5344CB8AC3E}">
        <p14:creationId xmlns:p14="http://schemas.microsoft.com/office/powerpoint/2010/main" val="24374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pt-BR" dirty="0"/>
              <a:t>如何看待不公平 </a:t>
            </a:r>
            <a:r>
              <a:rPr lang="pt-BR" altLang="zh-CN" dirty="0"/>
              <a:t>(8:12b-17)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結論一：敬畏神，信靠神的審</a:t>
            </a:r>
            <a:r>
              <a:rPr lang="zh-CN" altLang="en-US" sz="4000" dirty="0" smtClean="0"/>
              <a:t>判</a:t>
            </a:r>
            <a:endParaRPr lang="en-US" altLang="zh-CN" sz="4000" dirty="0"/>
          </a:p>
          <a:p>
            <a:r>
              <a:rPr lang="zh-CN" altLang="en-US" sz="4000" dirty="0"/>
              <a:t>結論二：</a:t>
            </a:r>
            <a:r>
              <a:rPr lang="zh-TW" altLang="en-US" sz="4000" dirty="0"/>
              <a:t>雖然世界確實不公平，但我們不要因此錯過神的祝福 </a:t>
            </a:r>
            <a:endParaRPr lang="en-US" altLang="zh-TW" sz="4000" dirty="0" smtClean="0"/>
          </a:p>
          <a:p>
            <a:r>
              <a:rPr lang="zh-CN" altLang="en-US" sz="4000" dirty="0" smtClean="0"/>
              <a:t>結</a:t>
            </a:r>
            <a:r>
              <a:rPr lang="zh-CN" altLang="en-US" sz="4000" dirty="0"/>
              <a:t>論</a:t>
            </a:r>
            <a:r>
              <a:rPr lang="zh-TW" altLang="en-US" sz="4000" dirty="0"/>
              <a:t>三</a:t>
            </a:r>
            <a:r>
              <a:rPr lang="zh-CN" altLang="en-US" sz="4000" dirty="0"/>
              <a:t>：</a:t>
            </a:r>
            <a:r>
              <a:rPr lang="zh-TW" altLang="en-US" sz="4000" dirty="0"/>
              <a:t>信靠神的智慧和時間 </a:t>
            </a:r>
            <a:endParaRPr lang="en-US" altLang="zh-TW" sz="4000" dirty="0"/>
          </a:p>
          <a:p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710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敬畏神的人如何看待人生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什麼是“敬畏神的人”？ </a:t>
            </a:r>
            <a:r>
              <a:rPr lang="en-US" altLang="zh-CN" sz="4000" dirty="0"/>
              <a:t>(7:16-18)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如何看待人生的苦難 </a:t>
            </a:r>
            <a:r>
              <a:rPr lang="en-US" altLang="zh-CN" sz="4000" dirty="0"/>
              <a:t>(6:10-12; 7:13-14)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如何看待世間的不公 </a:t>
            </a:r>
            <a:r>
              <a:rPr lang="en-US" altLang="zh-CN" sz="4000" dirty="0"/>
              <a:t>(8:9-17)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>
                <a:solidFill>
                  <a:srgbClr val="FFFF00"/>
                </a:solidFill>
              </a:rPr>
              <a:t>如何看待人生的短暫 </a:t>
            </a:r>
            <a:r>
              <a:rPr lang="en-US" altLang="zh-CN" sz="4000" dirty="0">
                <a:solidFill>
                  <a:srgbClr val="FFFF00"/>
                </a:solidFill>
              </a:rPr>
              <a:t>(9:2-10)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Cryonic Preservation (Cryonics)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Image result for cryonic preservation co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1620" y="1556791"/>
            <a:ext cx="6840760" cy="5129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13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如何看待人生的短暫 </a:t>
            </a:r>
            <a:r>
              <a:rPr lang="en-US" altLang="zh-CN" dirty="0"/>
              <a:t>(9:2-10)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/>
              <a:t>2</a:t>
            </a:r>
            <a:r>
              <a:rPr lang="zh-TW" altLang="en-US" dirty="0"/>
              <a:t>凡臨到眾人的事都是一樣：義人和惡人都遭遇一樣的事；好人，潔淨人和不潔淨人，獻祭的與不獻祭的，也是一樣。好人如何，罪人也如何；起誓的如何，怕起誓的也如何。 </a:t>
            </a:r>
            <a:r>
              <a:rPr lang="en-US" altLang="zh-TW" dirty="0"/>
              <a:t>3</a:t>
            </a:r>
            <a:r>
              <a:rPr lang="zh-TW" altLang="en-US" dirty="0"/>
              <a:t>在日光之下所行的一切事上有一件禍患，就是眾人所遭遇的都是一樣，並且世人的心充滿了惡；活著的時候心裡狂妄，後來就歸死人那裡去了。 </a:t>
            </a:r>
            <a:r>
              <a:rPr lang="en-US" altLang="zh-TW" dirty="0"/>
              <a:t>4</a:t>
            </a:r>
            <a:r>
              <a:rPr lang="zh-TW" altLang="en-US" dirty="0"/>
              <a:t>與一切活人相連的，那人還有指望，因為活著的狗比死了的獅子更強。 </a:t>
            </a:r>
            <a:r>
              <a:rPr lang="en-US" altLang="zh-TW" dirty="0"/>
              <a:t>5</a:t>
            </a:r>
            <a:r>
              <a:rPr lang="zh-TW" altLang="en-US" dirty="0"/>
              <a:t>活著的人知道必死；死了的人毫無所知，也不再得賞賜；他們的名無人記</a:t>
            </a:r>
            <a:r>
              <a:rPr lang="zh-TW" altLang="en-US" dirty="0" smtClean="0"/>
              <a:t>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29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如何看待人生的短暫 </a:t>
            </a:r>
            <a:r>
              <a:rPr lang="en-US" altLang="zh-CN" dirty="0"/>
              <a:t>(9:2-10)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 smtClean="0"/>
              <a:t>6</a:t>
            </a:r>
            <a:r>
              <a:rPr lang="zh-TW" altLang="en-US" dirty="0"/>
              <a:t>他們的愛，他們的恨，他們的嫉妒，早都消滅了。在日光之下所行的一切事上，他們永不再有份了。 </a:t>
            </a:r>
            <a:r>
              <a:rPr lang="en-US" altLang="zh-TW" dirty="0"/>
              <a:t>7</a:t>
            </a:r>
            <a:r>
              <a:rPr lang="zh-TW" altLang="en-US" dirty="0"/>
              <a:t>你只管去歡歡喜喜吃你的飯，心中快樂喝你的酒，因</a:t>
            </a:r>
            <a:r>
              <a:rPr lang="zh-TW" altLang="en-US" dirty="0" smtClean="0"/>
              <a:t>為神</a:t>
            </a:r>
            <a:r>
              <a:rPr lang="zh-TW" altLang="en-US" dirty="0"/>
              <a:t>已經悅納你的作為。 </a:t>
            </a:r>
            <a:r>
              <a:rPr lang="en-US" altLang="zh-TW" dirty="0"/>
              <a:t>8</a:t>
            </a:r>
            <a:r>
              <a:rPr lang="zh-TW" altLang="en-US" dirty="0"/>
              <a:t>你的衣服當時常潔白，你頭上也不要缺少膏油。 </a:t>
            </a:r>
            <a:r>
              <a:rPr lang="en-US" altLang="zh-TW" dirty="0"/>
              <a:t>9</a:t>
            </a:r>
            <a:r>
              <a:rPr lang="zh-TW" altLang="en-US" dirty="0"/>
              <a:t>在你一生虛空的年日，</a:t>
            </a:r>
            <a:r>
              <a:rPr lang="zh-TW" altLang="en-US" dirty="0" smtClean="0"/>
              <a:t>就是神</a:t>
            </a:r>
            <a:r>
              <a:rPr lang="zh-TW" altLang="en-US" dirty="0"/>
              <a:t>賜你在日光之下虛空的年日，當同你所愛的妻，快活度日，因為那是你生前在日光之下勞碌的事上所得的份。 </a:t>
            </a:r>
            <a:r>
              <a:rPr lang="en-US" altLang="zh-TW" dirty="0"/>
              <a:t>10</a:t>
            </a:r>
            <a:r>
              <a:rPr lang="zh-TW" altLang="en-US" dirty="0"/>
              <a:t>凡你手所當做的事要盡力去做；因為在你所必去的陰間沒有工作，沒有謀算，沒有知識，也沒有智慧。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32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如何看待人生的短暫 </a:t>
            </a:r>
            <a:r>
              <a:rPr lang="en-US" altLang="zh-CN" dirty="0"/>
              <a:t>(9:2-10)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觀</a:t>
            </a:r>
            <a:r>
              <a:rPr lang="zh-CN" altLang="en-US" sz="3600" dirty="0"/>
              <a:t>察：死亡是不可避免的現實 </a:t>
            </a:r>
            <a:r>
              <a:rPr lang="en-US" altLang="zh-CN" sz="3600" dirty="0"/>
              <a:t>(9:2-3)</a:t>
            </a:r>
          </a:p>
          <a:p>
            <a:r>
              <a:rPr lang="zh-CN" altLang="en-US" sz="3600" dirty="0" smtClean="0"/>
              <a:t>結</a:t>
            </a:r>
            <a:r>
              <a:rPr lang="zh-CN" altLang="en-US" sz="3600" dirty="0"/>
              <a:t>論：我們要抓住活著的優勢 </a:t>
            </a:r>
            <a:r>
              <a:rPr lang="en-US" altLang="zh-CN" sz="3600" dirty="0"/>
              <a:t>(9:4-5a)</a:t>
            </a:r>
          </a:p>
          <a:p>
            <a:r>
              <a:rPr lang="zh-CN" altLang="en-US" sz="3600" dirty="0" smtClean="0"/>
              <a:t>觀</a:t>
            </a:r>
            <a:r>
              <a:rPr lang="zh-CN" altLang="en-US" sz="3600" dirty="0"/>
              <a:t>察：死亡是徹底分隔的過度 </a:t>
            </a:r>
            <a:r>
              <a:rPr lang="en-US" altLang="zh-CN" sz="3600" dirty="0"/>
              <a:t>(9:5b-6)</a:t>
            </a:r>
          </a:p>
          <a:p>
            <a:r>
              <a:rPr lang="zh-CN" altLang="en-US" sz="3600" dirty="0" smtClean="0"/>
              <a:t>結</a:t>
            </a:r>
            <a:r>
              <a:rPr lang="zh-CN" altLang="en-US" sz="3600" dirty="0"/>
              <a:t>論：我們要珍惜人生的時間 </a:t>
            </a:r>
            <a:r>
              <a:rPr lang="en-US" altLang="zh-CN" sz="3600" dirty="0"/>
              <a:t>(9:7-10)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915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如何看待人生的短暫 </a:t>
            </a:r>
            <a:r>
              <a:rPr lang="en-US" altLang="zh-CN" dirty="0"/>
              <a:t>(9:2-10)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FFFF00"/>
                </a:solidFill>
              </a:rPr>
              <a:t>觀</a:t>
            </a:r>
            <a:r>
              <a:rPr lang="zh-CN" altLang="en-US" sz="3600" dirty="0">
                <a:solidFill>
                  <a:srgbClr val="FFFF00"/>
                </a:solidFill>
              </a:rPr>
              <a:t>察：死亡是不可避免的現實 </a:t>
            </a:r>
            <a:r>
              <a:rPr lang="en-US" altLang="zh-CN" sz="3600" dirty="0">
                <a:solidFill>
                  <a:srgbClr val="FFFF00"/>
                </a:solidFill>
              </a:rPr>
              <a:t>(9:2-3)</a:t>
            </a:r>
          </a:p>
          <a:p>
            <a:r>
              <a:rPr lang="zh-CN" altLang="en-US" sz="3600" dirty="0" smtClean="0"/>
              <a:t>結</a:t>
            </a:r>
            <a:r>
              <a:rPr lang="zh-CN" altLang="en-US" sz="3600" dirty="0"/>
              <a:t>論：我們要抓住活著的優勢 </a:t>
            </a:r>
            <a:r>
              <a:rPr lang="en-US" altLang="zh-CN" sz="3600" dirty="0"/>
              <a:t>(9:4-5a)</a:t>
            </a:r>
          </a:p>
          <a:p>
            <a:r>
              <a:rPr lang="zh-CN" altLang="en-US" sz="3600" dirty="0" smtClean="0"/>
              <a:t>觀</a:t>
            </a:r>
            <a:r>
              <a:rPr lang="zh-CN" altLang="en-US" sz="3600" dirty="0"/>
              <a:t>察：死亡是徹底分隔的過度 </a:t>
            </a:r>
            <a:r>
              <a:rPr lang="en-US" altLang="zh-CN" sz="3600" dirty="0"/>
              <a:t>(9:5b-6)</a:t>
            </a:r>
          </a:p>
          <a:p>
            <a:r>
              <a:rPr lang="zh-CN" altLang="en-US" sz="3600" dirty="0" smtClean="0"/>
              <a:t>結</a:t>
            </a:r>
            <a:r>
              <a:rPr lang="zh-CN" altLang="en-US" sz="3600" dirty="0"/>
              <a:t>論：我們要珍惜人生的時間 </a:t>
            </a:r>
            <a:r>
              <a:rPr lang="en-US" altLang="zh-CN" sz="3600" dirty="0"/>
              <a:t>(9:7-10)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382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觀察：死亡是不可避免的現實 </a:t>
            </a:r>
            <a:r>
              <a:rPr lang="en-US" altLang="zh-CN" dirty="0"/>
              <a:t>(9:2-3)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US" altLang="zh-TW" b="1" u="sng" dirty="0" smtClean="0"/>
              <a:t>9:2</a:t>
            </a:r>
            <a:r>
              <a:rPr lang="en-US" altLang="zh-TW" dirty="0" smtClean="0"/>
              <a:t> </a:t>
            </a:r>
            <a:r>
              <a:rPr lang="zh-CN" altLang="en-US" dirty="0"/>
              <a:t>“</a:t>
            </a:r>
            <a:r>
              <a:rPr lang="zh-TW" altLang="en-US" dirty="0" smtClean="0"/>
              <a:t>凡</a:t>
            </a:r>
            <a:r>
              <a:rPr lang="zh-TW" altLang="en-US" dirty="0"/>
              <a:t>臨到眾人的事都是一樣。</a:t>
            </a:r>
            <a:r>
              <a:rPr lang="zh-TW" altLang="en-US" dirty="0">
                <a:solidFill>
                  <a:srgbClr val="FFFF00"/>
                </a:solidFill>
              </a:rPr>
              <a:t>義人和惡人，都遭遇</a:t>
            </a:r>
            <a:r>
              <a:rPr lang="zh-TW" altLang="en-US" dirty="0">
                <a:solidFill>
                  <a:srgbClr val="FFC000"/>
                </a:solidFill>
              </a:rPr>
              <a:t>一樣的事</a:t>
            </a:r>
            <a:r>
              <a:rPr lang="zh-TW" altLang="en-US" dirty="0"/>
              <a:t>。好人，潔淨人和不潔淨人，獻祭的與不獻祭的，也是一樣。好人如何，罪人也如何。</a:t>
            </a:r>
            <a:r>
              <a:rPr lang="zh-TW" altLang="en-US" dirty="0">
                <a:solidFill>
                  <a:srgbClr val="00FF00"/>
                </a:solidFill>
              </a:rPr>
              <a:t>起誓的</a:t>
            </a:r>
            <a:r>
              <a:rPr lang="zh-TW" altLang="en-US" dirty="0"/>
              <a:t>如何，</a:t>
            </a:r>
            <a:r>
              <a:rPr lang="zh-TW" altLang="en-US" dirty="0">
                <a:solidFill>
                  <a:srgbClr val="00FF00"/>
                </a:solidFill>
              </a:rPr>
              <a:t>怕起誓的</a:t>
            </a:r>
            <a:r>
              <a:rPr lang="zh-TW" altLang="en-US" dirty="0"/>
              <a:t>也如何。</a:t>
            </a:r>
            <a:r>
              <a:rPr lang="zh-TW" altLang="en-US" dirty="0" smtClean="0"/>
              <a:t>”</a:t>
            </a:r>
            <a:endParaRPr lang="en-US" altLang="zh-TW" dirty="0" smtClean="0"/>
          </a:p>
          <a:p>
            <a:r>
              <a:rPr lang="en-US" altLang="zh-CN" dirty="0" smtClean="0"/>
              <a:t>“</a:t>
            </a:r>
            <a:r>
              <a:rPr lang="zh-TW" altLang="en-US" dirty="0" smtClean="0">
                <a:solidFill>
                  <a:srgbClr val="FFC000"/>
                </a:solidFill>
              </a:rPr>
              <a:t>一</a:t>
            </a:r>
            <a:r>
              <a:rPr lang="zh-TW" altLang="en-US" dirty="0">
                <a:solidFill>
                  <a:srgbClr val="FFC000"/>
                </a:solidFill>
              </a:rPr>
              <a:t>樣的事</a:t>
            </a:r>
            <a:r>
              <a:rPr lang="en-US" altLang="zh-CN" dirty="0" smtClean="0"/>
              <a:t>”</a:t>
            </a:r>
            <a:r>
              <a:rPr lang="zh-CN" altLang="en-US" dirty="0" smtClean="0"/>
              <a:t>原文為“</a:t>
            </a:r>
            <a:r>
              <a:rPr lang="zh-CN" altLang="en-US" dirty="0" smtClean="0">
                <a:solidFill>
                  <a:srgbClr val="FFFF00"/>
                </a:solidFill>
              </a:rPr>
              <a:t>同一件事</a:t>
            </a:r>
            <a:r>
              <a:rPr lang="zh-CN" altLang="en-US" dirty="0" smtClean="0"/>
              <a:t>”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>
                <a:cs typeface="+mj-cs"/>
              </a:rPr>
              <a:t>翻</a:t>
            </a:r>
            <a:r>
              <a:rPr lang="zh-CN" altLang="en-US" dirty="0" smtClean="0">
                <a:cs typeface="+mj-cs"/>
              </a:rPr>
              <a:t>譯爲“</a:t>
            </a:r>
            <a:r>
              <a:rPr lang="zh-TW" altLang="en-US" dirty="0">
                <a:solidFill>
                  <a:srgbClr val="FFFF00"/>
                </a:solidFill>
                <a:cs typeface="+mj-cs"/>
              </a:rPr>
              <a:t>義人和惡</a:t>
            </a:r>
            <a:r>
              <a:rPr lang="zh-TW" altLang="en-US" dirty="0" smtClean="0">
                <a:solidFill>
                  <a:srgbClr val="FFFF00"/>
                </a:solidFill>
                <a:cs typeface="+mj-cs"/>
              </a:rPr>
              <a:t>人都</a:t>
            </a:r>
            <a:r>
              <a:rPr lang="zh-TW" altLang="en-US" dirty="0">
                <a:solidFill>
                  <a:srgbClr val="FFFF00"/>
                </a:solidFill>
                <a:cs typeface="+mj-cs"/>
              </a:rPr>
              <a:t>遭遇同一件事</a:t>
            </a:r>
            <a:r>
              <a:rPr lang="zh-CN" altLang="en-US" dirty="0" smtClean="0">
                <a:cs typeface="+mj-cs"/>
              </a:rPr>
              <a:t>”</a:t>
            </a:r>
            <a:endParaRPr lang="en-US" altLang="zh-CN" dirty="0" smtClean="0">
              <a:cs typeface="+mj-cs"/>
            </a:endParaRPr>
          </a:p>
          <a:p>
            <a:r>
              <a:rPr lang="zh-TW" altLang="en-US" dirty="0">
                <a:solidFill>
                  <a:srgbClr val="00FF00"/>
                </a:solidFill>
              </a:rPr>
              <a:t>起誓</a:t>
            </a:r>
            <a:r>
              <a:rPr lang="zh-TW" altLang="en-US" dirty="0" smtClean="0">
                <a:solidFill>
                  <a:srgbClr val="00FF00"/>
                </a:solidFill>
              </a:rPr>
              <a:t>的</a:t>
            </a:r>
            <a:r>
              <a:rPr lang="en-US" altLang="zh-CN" dirty="0" smtClean="0">
                <a:solidFill>
                  <a:srgbClr val="00FF00"/>
                </a:solidFill>
              </a:rPr>
              <a:t>=</a:t>
            </a:r>
            <a:r>
              <a:rPr lang="zh-CN" altLang="en-US" dirty="0" smtClean="0">
                <a:solidFill>
                  <a:srgbClr val="00FF00"/>
                </a:solidFill>
              </a:rPr>
              <a:t>正直的；</a:t>
            </a:r>
            <a:r>
              <a:rPr lang="zh-TW" altLang="en-US" dirty="0">
                <a:solidFill>
                  <a:srgbClr val="00FF00"/>
                </a:solidFill>
              </a:rPr>
              <a:t>怕起誓</a:t>
            </a:r>
            <a:r>
              <a:rPr lang="zh-TW" altLang="en-US" dirty="0" smtClean="0">
                <a:solidFill>
                  <a:srgbClr val="00FF00"/>
                </a:solidFill>
              </a:rPr>
              <a:t>的</a:t>
            </a:r>
            <a:r>
              <a:rPr lang="en-US" altLang="zh-CN" dirty="0" smtClean="0">
                <a:solidFill>
                  <a:srgbClr val="00FF00"/>
                </a:solidFill>
              </a:rPr>
              <a:t>=</a:t>
            </a:r>
            <a:r>
              <a:rPr lang="zh-CN" altLang="en-US" dirty="0" smtClean="0">
                <a:solidFill>
                  <a:srgbClr val="00FF00"/>
                </a:solidFill>
              </a:rPr>
              <a:t>説謊的</a:t>
            </a:r>
            <a:endParaRPr lang="zh-CN" altLang="en-US" dirty="0">
              <a:solidFill>
                <a:srgbClr val="00FF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737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觀察：死亡是不可避免的現實 </a:t>
            </a:r>
            <a:r>
              <a:rPr lang="en-US" altLang="zh-CN" dirty="0"/>
              <a:t>(9:2-3)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u="sng" dirty="0" smtClean="0"/>
              <a:t>9:3</a:t>
            </a:r>
            <a:r>
              <a:rPr lang="en-US" altLang="zh-TW" dirty="0" smtClean="0"/>
              <a:t> </a:t>
            </a:r>
            <a:r>
              <a:rPr lang="en-US" altLang="zh-TW" dirty="0"/>
              <a:t>“</a:t>
            </a:r>
            <a:r>
              <a:rPr lang="zh-TW" altLang="en-US" dirty="0"/>
              <a:t>在日光之下所行的一切事上，有一件禍患，</a:t>
            </a:r>
            <a:r>
              <a:rPr lang="zh-TW" altLang="en-US" dirty="0">
                <a:solidFill>
                  <a:srgbClr val="FFC000"/>
                </a:solidFill>
              </a:rPr>
              <a:t>就是眾人所遭遇的，都是一樣</a:t>
            </a:r>
            <a:r>
              <a:rPr lang="zh-TW" altLang="en-US" dirty="0"/>
              <a:t>。並且世人的心，充滿了惡。活著的時候心裡狂妄，後來就歸死人那裡去了。</a:t>
            </a:r>
            <a:r>
              <a:rPr lang="zh-TW" altLang="en-US" dirty="0" smtClean="0"/>
              <a:t>”</a:t>
            </a:r>
            <a:endParaRPr lang="en-US" altLang="zh-TW" dirty="0" smtClean="0"/>
          </a:p>
          <a:p>
            <a:r>
              <a:rPr lang="zh-CN" altLang="en-US" dirty="0">
                <a:solidFill>
                  <a:srgbClr val="FFC000"/>
                </a:solidFill>
              </a:rPr>
              <a:t>“</a:t>
            </a:r>
            <a:r>
              <a:rPr lang="zh-TW" altLang="en-US" dirty="0">
                <a:solidFill>
                  <a:srgbClr val="FFC000"/>
                </a:solidFill>
              </a:rPr>
              <a:t>都是一樣</a:t>
            </a:r>
            <a:r>
              <a:rPr lang="zh-CN" altLang="en-US" dirty="0" smtClean="0">
                <a:solidFill>
                  <a:srgbClr val="FFC000"/>
                </a:solidFill>
              </a:rPr>
              <a:t>”</a:t>
            </a:r>
            <a:r>
              <a:rPr lang="zh-CN" altLang="en-US" dirty="0"/>
              <a:t>原文為</a:t>
            </a:r>
            <a:r>
              <a:rPr lang="zh-CN" altLang="en-US" dirty="0" smtClean="0">
                <a:solidFill>
                  <a:srgbClr val="FFFF00"/>
                </a:solidFill>
              </a:rPr>
              <a:t>“同一件事”</a:t>
            </a:r>
            <a:r>
              <a:rPr lang="zh-CN" altLang="en-US" dirty="0" smtClean="0"/>
              <a:t>；</a:t>
            </a:r>
            <a:endParaRPr lang="en-US" altLang="zh-CN" dirty="0"/>
          </a:p>
          <a:p>
            <a:r>
              <a:rPr lang="zh-CN" altLang="en-US" b="1" u="sng" dirty="0"/>
              <a:t>正確翻譯</a:t>
            </a:r>
            <a:r>
              <a:rPr lang="zh-CN" altLang="en-US" dirty="0"/>
              <a:t>：</a:t>
            </a:r>
            <a:r>
              <a:rPr lang="zh-TW" altLang="en-US" dirty="0">
                <a:solidFill>
                  <a:srgbClr val="FFFF00"/>
                </a:solidFill>
              </a:rPr>
              <a:t>在日光之下所行的一切事上，有一件禍患，</a:t>
            </a:r>
            <a:r>
              <a:rPr lang="en-US" altLang="zh-TW" dirty="0">
                <a:solidFill>
                  <a:srgbClr val="FFFF00"/>
                </a:solidFill>
              </a:rPr>
              <a:t>(</a:t>
            </a:r>
            <a:r>
              <a:rPr lang="zh-TW" altLang="en-US" dirty="0">
                <a:solidFill>
                  <a:srgbClr val="FFFF00"/>
                </a:solidFill>
              </a:rPr>
              <a:t>這禍患</a:t>
            </a:r>
            <a:r>
              <a:rPr lang="en-US" altLang="zh-TW" dirty="0">
                <a:solidFill>
                  <a:srgbClr val="FFFF00"/>
                </a:solidFill>
              </a:rPr>
              <a:t>)</a:t>
            </a:r>
            <a:r>
              <a:rPr lang="zh-TW" altLang="en-US" dirty="0">
                <a:solidFill>
                  <a:srgbClr val="FFFF00"/>
                </a:solidFill>
              </a:rPr>
              <a:t>就是眾人所遭遇的同一件事</a:t>
            </a:r>
            <a:r>
              <a:rPr lang="zh-TW" altLang="en-US" dirty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378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什麼是“敬畏神的人”？ </a:t>
            </a:r>
            <a:r>
              <a:rPr lang="en-US" altLang="zh-CN" dirty="0"/>
              <a:t>(7:16-18)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16</a:t>
            </a:r>
            <a:r>
              <a:rPr lang="zh-TW" altLang="en-US" sz="4000" dirty="0"/>
              <a:t>不要行義過分，也不要過於自逞智慧，何必自取敗亡呢？ </a:t>
            </a:r>
            <a:r>
              <a:rPr lang="en-US" altLang="zh-TW" sz="4000" dirty="0"/>
              <a:t>17</a:t>
            </a:r>
            <a:r>
              <a:rPr lang="zh-TW" altLang="en-US" sz="4000" dirty="0"/>
              <a:t>不要行惡過分，也不要為人愚昧，何必不到期而死呢？ </a:t>
            </a:r>
            <a:endParaRPr lang="en-US" altLang="zh-TW" sz="4000" dirty="0" smtClean="0"/>
          </a:p>
          <a:p>
            <a:pPr lvl="1"/>
            <a:r>
              <a:rPr lang="zh-CN" altLang="en-US" sz="3200" dirty="0" smtClean="0"/>
              <a:t>誤以爲是中國人</a:t>
            </a:r>
            <a:r>
              <a:rPr lang="zh-CN" altLang="en-US" sz="3200" dirty="0"/>
              <a:t>的</a:t>
            </a:r>
            <a:r>
              <a:rPr lang="zh-CN" altLang="en-US" sz="3200" dirty="0" smtClean="0"/>
              <a:t>“</a:t>
            </a:r>
            <a:r>
              <a:rPr lang="zh-CN" altLang="en-US" sz="3200" dirty="0" smtClean="0">
                <a:solidFill>
                  <a:srgbClr val="FFFF00"/>
                </a:solidFill>
              </a:rPr>
              <a:t>中庸之道</a:t>
            </a:r>
            <a:r>
              <a:rPr lang="zh-CN" altLang="en-US" sz="3200" dirty="0" smtClean="0"/>
              <a:t>”或是</a:t>
            </a:r>
            <a:r>
              <a:rPr lang="zh-CN" altLang="en-US" sz="3200" dirty="0"/>
              <a:t>古希臘哲學家的</a:t>
            </a:r>
            <a:r>
              <a:rPr lang="en-US" altLang="zh-CN" sz="3200" dirty="0">
                <a:solidFill>
                  <a:srgbClr val="FFFF00"/>
                </a:solidFill>
              </a:rPr>
              <a:t>Golden Mean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pPr lvl="1"/>
            <a:r>
              <a:rPr lang="zh-CN" altLang="en-US" sz="3200" dirty="0">
                <a:solidFill>
                  <a:srgbClr val="FFFF00"/>
                </a:solidFill>
              </a:rPr>
              <a:t>做人</a:t>
            </a:r>
            <a:r>
              <a:rPr lang="zh-TW" altLang="en-US" sz="3200" dirty="0">
                <a:solidFill>
                  <a:srgbClr val="FFFF00"/>
                </a:solidFill>
              </a:rPr>
              <a:t>不要太公義，也不要太罪惡</a:t>
            </a:r>
            <a:r>
              <a:rPr lang="zh-CN" altLang="en-US" sz="3200" dirty="0"/>
              <a:t>。</a:t>
            </a:r>
            <a:r>
              <a:rPr lang="zh-TW" altLang="en-US" sz="3200" dirty="0"/>
              <a:t>兩個極端都是不好的</a:t>
            </a:r>
            <a:r>
              <a:rPr lang="zh-CN" altLang="en-US" sz="3200" dirty="0"/>
              <a:t>。</a:t>
            </a:r>
            <a:r>
              <a:rPr lang="zh-TW" altLang="en-US" sz="3200" dirty="0">
                <a:solidFill>
                  <a:srgbClr val="FFFF00"/>
                </a:solidFill>
              </a:rPr>
              <a:t>人要走在中間</a:t>
            </a:r>
            <a:endParaRPr lang="en-US" altLang="zh-CN" sz="3200" dirty="0"/>
          </a:p>
          <a:p>
            <a:pPr lvl="1"/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5811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觀察：死亡是不可避免的現實 </a:t>
            </a:r>
            <a:r>
              <a:rPr lang="en-US" altLang="zh-CN" dirty="0"/>
              <a:t>(9:2-3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zh-CN" altLang="en-US" sz="3600" b="1" u="sng" dirty="0"/>
              <a:t>正確翻譯</a:t>
            </a:r>
            <a:r>
              <a:rPr lang="zh-CN" altLang="en-US" sz="3600" dirty="0" smtClean="0"/>
              <a:t>：“</a:t>
            </a:r>
            <a:r>
              <a:rPr lang="zh-TW" altLang="en-US" sz="3600" dirty="0"/>
              <a:t>在日光之下所行的一切事上，有一件</a:t>
            </a:r>
            <a:r>
              <a:rPr lang="zh-TW" altLang="en-US" sz="3600" dirty="0">
                <a:solidFill>
                  <a:srgbClr val="00FFFF"/>
                </a:solidFill>
              </a:rPr>
              <a:t>禍</a:t>
            </a:r>
            <a:r>
              <a:rPr lang="zh-TW" altLang="en-US" sz="3600" dirty="0" smtClean="0">
                <a:solidFill>
                  <a:srgbClr val="00FFFF"/>
                </a:solidFill>
              </a:rPr>
              <a:t>患</a:t>
            </a:r>
            <a:r>
              <a:rPr lang="en-US" altLang="zh-CN" sz="3600" dirty="0">
                <a:solidFill>
                  <a:srgbClr val="00FFFF"/>
                </a:solidFill>
              </a:rPr>
              <a:t>(“</a:t>
            </a:r>
            <a:r>
              <a:rPr lang="he-IL" altLang="zh-CN" sz="3600" dirty="0">
                <a:solidFill>
                  <a:srgbClr val="00FFFF"/>
                </a:solidFill>
                <a:cs typeface="+mj-cs"/>
              </a:rPr>
              <a:t>רַע</a:t>
            </a:r>
            <a:r>
              <a:rPr lang="en-US" altLang="zh-CN" sz="3600" dirty="0">
                <a:solidFill>
                  <a:srgbClr val="00FFFF"/>
                </a:solidFill>
              </a:rPr>
              <a:t>”) </a:t>
            </a:r>
            <a:r>
              <a:rPr lang="zh-TW" altLang="en-US" sz="3600" dirty="0" smtClean="0"/>
              <a:t>，</a:t>
            </a:r>
            <a:r>
              <a:rPr lang="en-US" altLang="zh-TW" sz="3600" dirty="0"/>
              <a:t>(</a:t>
            </a:r>
            <a:r>
              <a:rPr lang="zh-TW" altLang="en-US" sz="3600" dirty="0"/>
              <a:t>這禍患</a:t>
            </a:r>
            <a:r>
              <a:rPr lang="en-US" altLang="zh-TW" sz="3600" dirty="0"/>
              <a:t>)</a:t>
            </a:r>
            <a:r>
              <a:rPr lang="zh-TW" altLang="en-US" sz="3600" dirty="0"/>
              <a:t>就是眾人所遭遇的同一件事</a:t>
            </a:r>
            <a:r>
              <a:rPr lang="zh-TW" altLang="en-US" sz="3600" dirty="0" smtClean="0"/>
              <a:t>。</a:t>
            </a:r>
            <a:r>
              <a:rPr lang="zh-TW" altLang="en-US" sz="3600" dirty="0">
                <a:solidFill>
                  <a:srgbClr val="FFFF00"/>
                </a:solidFill>
              </a:rPr>
              <a:t>並且世人的</a:t>
            </a:r>
            <a:r>
              <a:rPr lang="zh-TW" altLang="en-US" sz="3600" dirty="0" smtClean="0">
                <a:solidFill>
                  <a:srgbClr val="FFFF00"/>
                </a:solidFill>
              </a:rPr>
              <a:t>心充</a:t>
            </a:r>
            <a:r>
              <a:rPr lang="zh-TW" altLang="en-US" sz="3600" dirty="0">
                <a:solidFill>
                  <a:srgbClr val="FFFF00"/>
                </a:solidFill>
              </a:rPr>
              <a:t>滿了</a:t>
            </a:r>
            <a:r>
              <a:rPr lang="zh-TW" altLang="en-US" sz="3600" dirty="0" smtClean="0">
                <a:solidFill>
                  <a:srgbClr val="FFFF00"/>
                </a:solidFill>
              </a:rPr>
              <a:t>惡</a:t>
            </a:r>
            <a:r>
              <a:rPr lang="en-US" altLang="zh-CN" sz="3600" dirty="0">
                <a:solidFill>
                  <a:srgbClr val="FFFF00"/>
                </a:solidFill>
              </a:rPr>
              <a:t>(“</a:t>
            </a:r>
            <a:r>
              <a:rPr lang="he-IL" altLang="zh-CN" sz="3600" dirty="0">
                <a:solidFill>
                  <a:srgbClr val="FFFF00"/>
                </a:solidFill>
                <a:cs typeface="+mj-cs"/>
              </a:rPr>
              <a:t>רַע</a:t>
            </a:r>
            <a:r>
              <a:rPr lang="en-US" altLang="zh-CN" sz="3600" dirty="0">
                <a:solidFill>
                  <a:srgbClr val="FFFF00"/>
                </a:solidFill>
              </a:rPr>
              <a:t>”) </a:t>
            </a:r>
            <a:r>
              <a:rPr lang="zh-TW" altLang="en-US" sz="3600" dirty="0" smtClean="0"/>
              <a:t>。</a:t>
            </a:r>
            <a:r>
              <a:rPr lang="zh-TW" altLang="en-US" sz="3600" dirty="0">
                <a:solidFill>
                  <a:srgbClr val="FFFF00"/>
                </a:solidFill>
              </a:rPr>
              <a:t>活著的時候</a:t>
            </a:r>
            <a:r>
              <a:rPr lang="zh-TW" altLang="en-US" sz="3600" dirty="0"/>
              <a:t>心裡</a:t>
            </a:r>
            <a:r>
              <a:rPr lang="zh-TW" altLang="en-US" sz="3600" dirty="0" smtClean="0"/>
              <a:t>狂妄</a:t>
            </a:r>
            <a:r>
              <a:rPr lang="en-US" altLang="zh-TW" sz="3600" dirty="0" smtClean="0"/>
              <a:t>(</a:t>
            </a:r>
            <a:r>
              <a:rPr lang="zh-CN" altLang="en-US" sz="3600" dirty="0" smtClean="0">
                <a:latin typeface="华文楷体" pitchFamily="2" charset="-122"/>
                <a:ea typeface="华文楷体" pitchFamily="2" charset="-122"/>
              </a:rPr>
              <a:t>原文為</a:t>
            </a:r>
            <a:r>
              <a:rPr lang="zh-CN" altLang="en-US" sz="3600" dirty="0" smtClean="0">
                <a:solidFill>
                  <a:srgbClr val="FFFF00"/>
                </a:solidFill>
                <a:latin typeface="华文楷体" pitchFamily="2" charset="-122"/>
                <a:ea typeface="华文楷体" pitchFamily="2" charset="-122"/>
              </a:rPr>
              <a:t>癲狂</a:t>
            </a:r>
            <a:r>
              <a:rPr lang="en-US" altLang="zh-CN" sz="3600" dirty="0" smtClean="0">
                <a:solidFill>
                  <a:srgbClr val="FFFF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3600" dirty="0" smtClean="0">
                <a:solidFill>
                  <a:srgbClr val="FFFF00"/>
                </a:solidFill>
                <a:latin typeface="华文楷体" pitchFamily="2" charset="-122"/>
                <a:ea typeface="华文楷体" pitchFamily="2" charset="-122"/>
              </a:rPr>
              <a:t>愚妄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，</a:t>
            </a:r>
            <a:r>
              <a:rPr lang="zh-TW" altLang="en-US" sz="3600" dirty="0"/>
              <a:t>後來就歸死人那裡去了。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r>
              <a:rPr lang="zh-CN" altLang="en-US" sz="3600" dirty="0"/>
              <a:t>不敬畏</a:t>
            </a:r>
            <a:r>
              <a:rPr lang="zh-CN" altLang="en-US" sz="3600" dirty="0" smtClean="0"/>
              <a:t>神的人活著的時候</a:t>
            </a:r>
            <a:r>
              <a:rPr lang="zh-CN" altLang="en-US" sz="3600" dirty="0" smtClean="0">
                <a:solidFill>
                  <a:srgbClr val="FFFF00"/>
                </a:solidFill>
              </a:rPr>
              <a:t>沒有預備好死亡，沒有預備好見主的面</a:t>
            </a:r>
            <a:r>
              <a:rPr lang="zh-CN" altLang="en-US" sz="3600" dirty="0" smtClean="0"/>
              <a:t>，最終突然有一天，就去了神的那裏。</a:t>
            </a:r>
            <a:endParaRPr lang="zh-CN" altLang="en-US" sz="3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48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如何看待人生的短暫 </a:t>
            </a:r>
            <a:r>
              <a:rPr lang="en-US" altLang="zh-CN" dirty="0"/>
              <a:t>(9:2-10)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觀</a:t>
            </a:r>
            <a:r>
              <a:rPr lang="zh-CN" altLang="en-US" sz="3600" dirty="0"/>
              <a:t>察：死亡是不可避免的現實 </a:t>
            </a:r>
            <a:r>
              <a:rPr lang="en-US" altLang="zh-CN" sz="3600" dirty="0"/>
              <a:t>(9:2-3)</a:t>
            </a:r>
          </a:p>
          <a:p>
            <a:r>
              <a:rPr lang="zh-CN" altLang="en-US" sz="3600" dirty="0" smtClean="0">
                <a:solidFill>
                  <a:srgbClr val="FFFF00"/>
                </a:solidFill>
              </a:rPr>
              <a:t>結</a:t>
            </a:r>
            <a:r>
              <a:rPr lang="zh-CN" altLang="en-US" sz="3600" dirty="0">
                <a:solidFill>
                  <a:srgbClr val="FFFF00"/>
                </a:solidFill>
              </a:rPr>
              <a:t>論：我們要抓住活著的優勢 </a:t>
            </a:r>
            <a:r>
              <a:rPr lang="en-US" altLang="zh-CN" sz="3600" dirty="0">
                <a:solidFill>
                  <a:srgbClr val="FFFF00"/>
                </a:solidFill>
              </a:rPr>
              <a:t>(9:4-5a)</a:t>
            </a:r>
          </a:p>
          <a:p>
            <a:r>
              <a:rPr lang="zh-CN" altLang="en-US" sz="3600" dirty="0" smtClean="0"/>
              <a:t>觀</a:t>
            </a:r>
            <a:r>
              <a:rPr lang="zh-CN" altLang="en-US" sz="3600" dirty="0"/>
              <a:t>察：死亡是徹底分隔的過度 </a:t>
            </a:r>
            <a:r>
              <a:rPr lang="en-US" altLang="zh-CN" sz="3600" dirty="0"/>
              <a:t>(9:5b-6)</a:t>
            </a:r>
          </a:p>
          <a:p>
            <a:r>
              <a:rPr lang="zh-CN" altLang="en-US" sz="3600" dirty="0" smtClean="0"/>
              <a:t>結</a:t>
            </a:r>
            <a:r>
              <a:rPr lang="zh-CN" altLang="en-US" sz="3600" dirty="0"/>
              <a:t>論：我們要珍惜人生的時間 </a:t>
            </a:r>
            <a:r>
              <a:rPr lang="en-US" altLang="zh-CN" sz="3600" dirty="0"/>
              <a:t>(9:7-10)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584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zh-CN" altLang="en-US" sz="4000" dirty="0"/>
              <a:t>結論：我們要抓住活著的優勢 </a:t>
            </a:r>
            <a:r>
              <a:rPr lang="en-US" altLang="zh-CN" sz="4000" dirty="0"/>
              <a:t>(9:4-5a</a:t>
            </a:r>
            <a:r>
              <a:rPr lang="en-US" altLang="zh-CN" sz="4000" dirty="0" smtClean="0"/>
              <a:t>)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b="1" u="sng" dirty="0"/>
              <a:t>9:4-5a</a:t>
            </a:r>
            <a:r>
              <a:rPr lang="en-US" altLang="zh-TW" sz="3600" dirty="0"/>
              <a:t> “4 </a:t>
            </a:r>
            <a:r>
              <a:rPr lang="zh-TW" altLang="en-US" sz="3600" dirty="0">
                <a:solidFill>
                  <a:srgbClr val="FFFF00"/>
                </a:solidFill>
              </a:rPr>
              <a:t>與一切活人相連的，那人還有指望。因為活著的狗，比死了的獅子更強</a:t>
            </a:r>
            <a:r>
              <a:rPr lang="zh-TW" altLang="en-US" sz="3600" dirty="0"/>
              <a:t>。</a:t>
            </a:r>
            <a:r>
              <a:rPr lang="en-US" altLang="zh-TW" sz="3600" dirty="0"/>
              <a:t>5 </a:t>
            </a:r>
            <a:r>
              <a:rPr lang="en-US" altLang="zh-TW" sz="3600" dirty="0">
                <a:solidFill>
                  <a:srgbClr val="00FFFF"/>
                </a:solidFill>
              </a:rPr>
              <a:t>(</a:t>
            </a:r>
            <a:r>
              <a:rPr lang="zh-TW" altLang="en-US" sz="3600" dirty="0">
                <a:solidFill>
                  <a:srgbClr val="00FFFF"/>
                </a:solidFill>
              </a:rPr>
              <a:t>因</a:t>
            </a:r>
            <a:r>
              <a:rPr lang="zh-TW" altLang="en-US" sz="3600" dirty="0" smtClean="0">
                <a:solidFill>
                  <a:srgbClr val="00FFFF"/>
                </a:solidFill>
              </a:rPr>
              <a:t>為</a:t>
            </a:r>
            <a:r>
              <a:rPr lang="en-US" altLang="zh-CN" sz="3600" dirty="0" smtClean="0">
                <a:solidFill>
                  <a:srgbClr val="00FFFF"/>
                </a:solidFill>
              </a:rPr>
              <a:t>“</a:t>
            </a:r>
            <a:r>
              <a:rPr lang="he-IL" altLang="zh-CN" sz="3600" dirty="0">
                <a:solidFill>
                  <a:srgbClr val="00FFFF"/>
                </a:solidFill>
                <a:cs typeface="+mj-cs"/>
              </a:rPr>
              <a:t>כִּי</a:t>
            </a:r>
            <a:r>
              <a:rPr lang="en-US" altLang="zh-CN" sz="3600" dirty="0" smtClean="0">
                <a:solidFill>
                  <a:srgbClr val="00FFFF"/>
                </a:solidFill>
              </a:rPr>
              <a:t>”</a:t>
            </a:r>
            <a:r>
              <a:rPr lang="en-US" altLang="zh-TW" sz="3600" dirty="0" smtClean="0">
                <a:solidFill>
                  <a:srgbClr val="00FFFF"/>
                </a:solidFill>
              </a:rPr>
              <a:t>)</a:t>
            </a:r>
            <a:r>
              <a:rPr lang="zh-TW" altLang="en-US" sz="3600" dirty="0"/>
              <a:t>活著的人，知道必死。”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360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zh-CN" altLang="en-US" sz="4000" dirty="0"/>
              <a:t>結論：我們要抓住活著的優勢 </a:t>
            </a:r>
            <a:r>
              <a:rPr lang="en-US" altLang="zh-CN" sz="4000" dirty="0"/>
              <a:t>(9:4-5a</a:t>
            </a:r>
            <a:r>
              <a:rPr lang="en-US" altLang="zh-CN" sz="4000" dirty="0" smtClean="0"/>
              <a:t>)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sz="3600" b="1" u="sng" dirty="0"/>
              <a:t>9:4-5a</a:t>
            </a:r>
            <a:r>
              <a:rPr lang="en-US" altLang="zh-TW" sz="3600" dirty="0"/>
              <a:t> “4 </a:t>
            </a:r>
            <a:r>
              <a:rPr lang="zh-TW" altLang="en-US" sz="3600" dirty="0"/>
              <a:t>與一切活人相連的，那人還有指望。因為活著的狗，比死了的獅子更強。</a:t>
            </a:r>
            <a:r>
              <a:rPr lang="en-US" altLang="zh-TW" sz="3600" dirty="0"/>
              <a:t>5 </a:t>
            </a:r>
            <a:r>
              <a:rPr lang="en-US" altLang="zh-TW" sz="3600" dirty="0">
                <a:solidFill>
                  <a:srgbClr val="00FFFF"/>
                </a:solidFill>
              </a:rPr>
              <a:t>(</a:t>
            </a:r>
            <a:r>
              <a:rPr lang="zh-TW" altLang="en-US" sz="3600" dirty="0">
                <a:solidFill>
                  <a:srgbClr val="00FFFF"/>
                </a:solidFill>
              </a:rPr>
              <a:t>因</a:t>
            </a:r>
            <a:r>
              <a:rPr lang="zh-TW" altLang="en-US" sz="3600" dirty="0" smtClean="0">
                <a:solidFill>
                  <a:srgbClr val="00FFFF"/>
                </a:solidFill>
              </a:rPr>
              <a:t>為</a:t>
            </a:r>
            <a:r>
              <a:rPr lang="en-US" altLang="zh-CN" sz="3600" dirty="0" smtClean="0">
                <a:solidFill>
                  <a:srgbClr val="00FFFF"/>
                </a:solidFill>
              </a:rPr>
              <a:t>“</a:t>
            </a:r>
            <a:r>
              <a:rPr lang="he-IL" altLang="zh-CN" sz="3600" dirty="0">
                <a:solidFill>
                  <a:srgbClr val="00FFFF"/>
                </a:solidFill>
                <a:cs typeface="+mj-cs"/>
              </a:rPr>
              <a:t>כִּי</a:t>
            </a:r>
            <a:r>
              <a:rPr lang="en-US" altLang="zh-CN" sz="3600" dirty="0" smtClean="0">
                <a:solidFill>
                  <a:srgbClr val="00FFFF"/>
                </a:solidFill>
              </a:rPr>
              <a:t>”</a:t>
            </a:r>
            <a:r>
              <a:rPr lang="en-US" altLang="zh-TW" sz="3600" dirty="0" smtClean="0">
                <a:solidFill>
                  <a:srgbClr val="00FFFF"/>
                </a:solidFill>
              </a:rPr>
              <a:t>)</a:t>
            </a:r>
            <a:r>
              <a:rPr lang="zh-TW" altLang="en-US" sz="3600" dirty="0">
                <a:solidFill>
                  <a:srgbClr val="FFFF00"/>
                </a:solidFill>
              </a:rPr>
              <a:t>活著的人，知道必死</a:t>
            </a:r>
            <a:r>
              <a:rPr lang="zh-TW" altLang="en-US" sz="3600" dirty="0"/>
              <a:t>。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  <a:p>
            <a:r>
              <a:rPr lang="zh-CN" altLang="en-US" sz="3600" b="1" u="sng" dirty="0"/>
              <a:t>所羅</a:t>
            </a:r>
            <a:r>
              <a:rPr lang="zh-CN" altLang="en-US" sz="3600" b="1" u="sng" dirty="0" smtClean="0"/>
              <a:t>門的邏輯</a:t>
            </a:r>
            <a:r>
              <a:rPr lang="zh-CN" altLang="en-US" sz="3600" dirty="0" smtClean="0"/>
              <a:t>：</a:t>
            </a:r>
            <a:r>
              <a:rPr lang="zh-CN" altLang="en-US" sz="3600" dirty="0"/>
              <a:t>活人</a:t>
            </a:r>
            <a:r>
              <a:rPr lang="zh-CN" altLang="en-US" sz="3600" dirty="0">
                <a:solidFill>
                  <a:srgbClr val="FFFF00"/>
                </a:solidFill>
              </a:rPr>
              <a:t>最大的優勢</a:t>
            </a:r>
            <a:r>
              <a:rPr lang="zh-CN" altLang="en-US" sz="3600" dirty="0"/>
              <a:t>就是他們知道</a:t>
            </a:r>
            <a:r>
              <a:rPr lang="zh-CN" altLang="en-US" sz="3600" dirty="0">
                <a:solidFill>
                  <a:srgbClr val="FFFF00"/>
                </a:solidFill>
              </a:rPr>
              <a:t>自己一定會死</a:t>
            </a:r>
            <a:endParaRPr lang="en-US" altLang="zh-CN" sz="3600" dirty="0">
              <a:solidFill>
                <a:srgbClr val="FFFF00"/>
              </a:solidFill>
            </a:endParaRPr>
          </a:p>
          <a:p>
            <a:r>
              <a:rPr lang="zh-CN" altLang="en-US" sz="3600" dirty="0" smtClean="0"/>
              <a:t>因此，活人可以趁著現在</a:t>
            </a:r>
            <a:r>
              <a:rPr lang="zh-CN" altLang="en-US" sz="3600" dirty="0" smtClean="0">
                <a:solidFill>
                  <a:srgbClr val="FFFF00"/>
                </a:solidFill>
              </a:rPr>
              <a:t>為死亡作好準備</a:t>
            </a:r>
            <a:r>
              <a:rPr lang="zh-CN" altLang="en-US" sz="3600" dirty="0" smtClean="0"/>
              <a:t>，為永恆作好準備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353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如何看待人生的短暫 </a:t>
            </a:r>
            <a:r>
              <a:rPr lang="en-US" altLang="zh-CN" dirty="0"/>
              <a:t>(9:2-10)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觀</a:t>
            </a:r>
            <a:r>
              <a:rPr lang="zh-CN" altLang="en-US" sz="3600" dirty="0"/>
              <a:t>察：死亡是不可避免的現實 </a:t>
            </a:r>
            <a:r>
              <a:rPr lang="en-US" altLang="zh-CN" sz="3600" dirty="0"/>
              <a:t>(9:2-3)</a:t>
            </a:r>
          </a:p>
          <a:p>
            <a:r>
              <a:rPr lang="zh-CN" altLang="en-US" sz="3600" dirty="0"/>
              <a:t>結論：我們要抓住活著的優勢 </a:t>
            </a:r>
            <a:r>
              <a:rPr lang="en-US" altLang="zh-CN" sz="3600" dirty="0"/>
              <a:t>(9:4-5a)</a:t>
            </a:r>
          </a:p>
          <a:p>
            <a:r>
              <a:rPr lang="zh-CN" altLang="en-US" sz="3600" dirty="0" smtClean="0">
                <a:solidFill>
                  <a:srgbClr val="FFFF00"/>
                </a:solidFill>
              </a:rPr>
              <a:t>觀</a:t>
            </a:r>
            <a:r>
              <a:rPr lang="zh-CN" altLang="en-US" sz="3600" dirty="0">
                <a:solidFill>
                  <a:srgbClr val="FFFF00"/>
                </a:solidFill>
              </a:rPr>
              <a:t>察：死亡是徹底分隔的過度 </a:t>
            </a:r>
            <a:r>
              <a:rPr lang="en-US" altLang="zh-CN" sz="3600" dirty="0">
                <a:solidFill>
                  <a:srgbClr val="FFFF00"/>
                </a:solidFill>
              </a:rPr>
              <a:t>(9:5b-6)</a:t>
            </a:r>
          </a:p>
          <a:p>
            <a:r>
              <a:rPr lang="zh-CN" altLang="en-US" sz="3600" dirty="0" smtClean="0"/>
              <a:t>結</a:t>
            </a:r>
            <a:r>
              <a:rPr lang="zh-CN" altLang="en-US" sz="3600" dirty="0"/>
              <a:t>論：我們要珍惜人生的時間 </a:t>
            </a:r>
            <a:r>
              <a:rPr lang="en-US" altLang="zh-CN" sz="3600" dirty="0"/>
              <a:t>(9:7-10)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999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觀察：死亡是徹底分隔的過度 </a:t>
            </a:r>
            <a:r>
              <a:rPr lang="en-US" altLang="zh-CN" dirty="0"/>
              <a:t>(9:5b-6)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b="1" u="sng" dirty="0" smtClean="0"/>
              <a:t>9:5b-6</a:t>
            </a:r>
            <a:r>
              <a:rPr lang="en-US" altLang="zh-TW" dirty="0" smtClean="0"/>
              <a:t> </a:t>
            </a:r>
            <a:r>
              <a:rPr lang="zh-CN" altLang="en-US" dirty="0" smtClean="0"/>
              <a:t>“</a:t>
            </a:r>
            <a:r>
              <a:rPr lang="en-US" altLang="zh-TW" dirty="0" smtClean="0"/>
              <a:t>5b </a:t>
            </a:r>
            <a:r>
              <a:rPr lang="zh-TW" altLang="en-US" dirty="0"/>
              <a:t>死了的人，毫無所知。也不再得賞賜，他們的名無人記念。</a:t>
            </a:r>
            <a:r>
              <a:rPr lang="en-US" altLang="zh-TW" dirty="0"/>
              <a:t>6</a:t>
            </a:r>
            <a:r>
              <a:rPr lang="zh-TW" altLang="en-US" dirty="0"/>
              <a:t>他們的愛，他們的恨，他們的嫉妒，早都消滅了。在日光之下所行的一切事上，他們永不再有份了。</a:t>
            </a:r>
            <a:r>
              <a:rPr lang="zh-TW" altLang="en-US" dirty="0" smtClean="0"/>
              <a:t>”</a:t>
            </a:r>
            <a:endParaRPr lang="en-US" altLang="zh-TW" dirty="0" smtClean="0"/>
          </a:p>
          <a:p>
            <a:r>
              <a:rPr lang="zh-CN" altLang="en-US" dirty="0">
                <a:solidFill>
                  <a:srgbClr val="FFFF00"/>
                </a:solidFill>
              </a:rPr>
              <a:t>所羅</a:t>
            </a:r>
            <a:r>
              <a:rPr lang="zh-CN" altLang="en-US" dirty="0" smtClean="0">
                <a:solidFill>
                  <a:srgbClr val="FFFF00"/>
                </a:solidFill>
              </a:rPr>
              <a:t>門不是否定人死後有生命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b="1" u="sng" dirty="0" smtClean="0"/>
              <a:t>傳道書</a:t>
            </a:r>
            <a:r>
              <a:rPr lang="en-US" altLang="zh-CN" b="1" u="sng" dirty="0" smtClean="0"/>
              <a:t> 3:21</a:t>
            </a:r>
            <a:r>
              <a:rPr lang="zh-CN" altLang="en-US" b="1" u="sng" dirty="0" smtClean="0"/>
              <a:t>我们的翻译</a:t>
            </a:r>
            <a:r>
              <a:rPr lang="en-US" altLang="zh-CN" dirty="0" smtClean="0"/>
              <a:t> </a:t>
            </a:r>
            <a:r>
              <a:rPr lang="zh-CN" altLang="en-US" dirty="0" smtClean="0"/>
              <a:t>“誰</a:t>
            </a:r>
            <a:r>
              <a:rPr lang="zh-CN" altLang="en-US" dirty="0"/>
              <a:t>知道</a:t>
            </a:r>
            <a:r>
              <a:rPr lang="zh-CN" altLang="en-US" dirty="0">
                <a:solidFill>
                  <a:srgbClr val="FFFF00"/>
                </a:solidFill>
              </a:rPr>
              <a:t>人</a:t>
            </a:r>
            <a:r>
              <a:rPr lang="zh-CN" altLang="en-US" dirty="0" smtClean="0">
                <a:solidFill>
                  <a:srgbClr val="FFFF00"/>
                </a:solidFill>
              </a:rPr>
              <a:t>的气息是</a:t>
            </a:r>
            <a:r>
              <a:rPr lang="zh-CN" altLang="en-US" dirty="0">
                <a:solidFill>
                  <a:srgbClr val="FFFF00"/>
                </a:solidFill>
              </a:rPr>
              <a:t>往上升</a:t>
            </a:r>
            <a:r>
              <a:rPr lang="zh-CN" altLang="en-US" dirty="0"/>
              <a:t>，獸</a:t>
            </a:r>
            <a:r>
              <a:rPr lang="zh-CN" altLang="en-US" dirty="0" smtClean="0"/>
              <a:t>的气息是</a:t>
            </a:r>
            <a:r>
              <a:rPr lang="zh-CN" altLang="en-US" dirty="0"/>
              <a:t>下入地呢？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lvl="1"/>
            <a:r>
              <a:rPr lang="zh-CN" altLang="en-US" b="1" u="sng" dirty="0"/>
              <a:t>傳道書</a:t>
            </a:r>
            <a:r>
              <a:rPr lang="en-US" altLang="zh-TW" b="1" u="sng" dirty="0" smtClean="0"/>
              <a:t>12:7</a:t>
            </a:r>
            <a:r>
              <a:rPr lang="en-US" altLang="zh-TW" dirty="0" smtClean="0"/>
              <a:t> </a:t>
            </a:r>
            <a:r>
              <a:rPr lang="zh-CN" altLang="en-US" dirty="0" smtClean="0"/>
              <a:t>“</a:t>
            </a:r>
            <a:r>
              <a:rPr lang="zh-TW" altLang="en-US" dirty="0" smtClean="0"/>
              <a:t>塵</a:t>
            </a:r>
            <a:r>
              <a:rPr lang="zh-TW" altLang="en-US" dirty="0"/>
              <a:t>土仍歸於地，</a:t>
            </a:r>
            <a:r>
              <a:rPr lang="zh-TW" altLang="en-US" dirty="0">
                <a:solidFill>
                  <a:srgbClr val="FFFF00"/>
                </a:solidFill>
              </a:rPr>
              <a:t>靈仍歸於賜靈的神。”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觀察：死亡是徹底分隔的過度 </a:t>
            </a:r>
            <a:r>
              <a:rPr lang="en-US" altLang="zh-CN" dirty="0"/>
              <a:t>(9:5b-6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u="sng" dirty="0"/>
              <a:t>9:5b-6</a:t>
            </a:r>
            <a:r>
              <a:rPr lang="en-US" altLang="zh-TW" dirty="0"/>
              <a:t> </a:t>
            </a:r>
            <a:r>
              <a:rPr lang="zh-CN" altLang="en-US" dirty="0" smtClean="0"/>
              <a:t>“</a:t>
            </a:r>
            <a:r>
              <a:rPr lang="en-US" altLang="zh-TW" dirty="0" smtClean="0"/>
              <a:t>5b </a:t>
            </a:r>
            <a:r>
              <a:rPr lang="zh-TW" altLang="en-US" dirty="0"/>
              <a:t>死了的人，毫無所知。也不再得賞賜，他們的名無人記念。</a:t>
            </a:r>
            <a:r>
              <a:rPr lang="en-US" altLang="zh-TW" dirty="0"/>
              <a:t>6</a:t>
            </a:r>
            <a:r>
              <a:rPr lang="zh-TW" altLang="en-US" dirty="0"/>
              <a:t>他們的愛，他們的恨，他們的嫉妒，早都消滅了。</a:t>
            </a:r>
            <a:r>
              <a:rPr lang="zh-TW" altLang="en-US" dirty="0">
                <a:solidFill>
                  <a:srgbClr val="FFFF00"/>
                </a:solidFill>
              </a:rPr>
              <a:t>在日光之下所行的一切事上，他們永不再有份了。</a:t>
            </a:r>
            <a:r>
              <a:rPr lang="zh-TW" altLang="en-US" dirty="0"/>
              <a:t>”</a:t>
            </a:r>
            <a:endParaRPr lang="en-US" altLang="zh-TW" dirty="0"/>
          </a:p>
          <a:p>
            <a:r>
              <a:rPr lang="zh-CN" altLang="en-US" dirty="0"/>
              <a:t>所羅門此處是在講：</a:t>
            </a:r>
            <a:r>
              <a:rPr lang="zh-CN" altLang="en-US" dirty="0">
                <a:solidFill>
                  <a:srgbClr val="FFFF00"/>
                </a:solidFill>
              </a:rPr>
              <a:t>人死後就與日光之下的生活完全分開了</a:t>
            </a:r>
            <a:r>
              <a:rPr lang="zh-CN" altLang="en-US" dirty="0"/>
              <a:t>！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670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觀察：死亡是徹底分隔的過度 </a:t>
            </a:r>
            <a:r>
              <a:rPr lang="en-US" altLang="zh-CN" dirty="0"/>
              <a:t>(9:5b-6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b="1" u="sng" dirty="0"/>
              <a:t>9:5b-6</a:t>
            </a:r>
            <a:r>
              <a:rPr lang="en-US" altLang="zh-TW" dirty="0"/>
              <a:t> </a:t>
            </a:r>
            <a:r>
              <a:rPr lang="zh-CN" altLang="en-US" dirty="0" smtClean="0"/>
              <a:t>“</a:t>
            </a:r>
            <a:r>
              <a:rPr lang="en-US" altLang="zh-TW" dirty="0" smtClean="0"/>
              <a:t>5b </a:t>
            </a:r>
            <a:r>
              <a:rPr lang="zh-TW" altLang="en-US" dirty="0"/>
              <a:t>死了的人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FF00"/>
                </a:solidFill>
              </a:rPr>
              <a:t>毫無所知</a:t>
            </a:r>
            <a:r>
              <a:rPr lang="zh-TW" altLang="en-US" dirty="0" smtClean="0"/>
              <a:t>。</a:t>
            </a:r>
            <a:r>
              <a:rPr lang="zh-TW" altLang="en-US" dirty="0"/>
              <a:t>也</a:t>
            </a:r>
            <a:r>
              <a:rPr lang="zh-TW" altLang="en-US" dirty="0">
                <a:solidFill>
                  <a:srgbClr val="00FFFF"/>
                </a:solidFill>
              </a:rPr>
              <a:t>不再得賞賜</a:t>
            </a:r>
            <a:r>
              <a:rPr lang="zh-TW" altLang="en-US" dirty="0"/>
              <a:t>，他們的名</a:t>
            </a:r>
            <a:r>
              <a:rPr lang="zh-TW" altLang="en-US" dirty="0">
                <a:solidFill>
                  <a:srgbClr val="00FF00"/>
                </a:solidFill>
              </a:rPr>
              <a:t>無人記念</a:t>
            </a:r>
            <a:r>
              <a:rPr lang="zh-TW" altLang="en-US" dirty="0"/>
              <a:t>。</a:t>
            </a:r>
            <a:r>
              <a:rPr lang="en-US" altLang="zh-TW" dirty="0"/>
              <a:t>6</a:t>
            </a:r>
            <a:r>
              <a:rPr lang="zh-TW" altLang="en-US" dirty="0"/>
              <a:t>他們的愛，他們的恨，他們的嫉妒，早都消滅了。在日光之下所行的一切事上，他們永不再有份了。”</a:t>
            </a:r>
            <a:endParaRPr lang="en-US" altLang="zh-TW" dirty="0"/>
          </a:p>
          <a:p>
            <a:r>
              <a:rPr lang="zh-CN" altLang="en-US" dirty="0" smtClean="0"/>
              <a:t>“</a:t>
            </a:r>
            <a:r>
              <a:rPr lang="zh-TW" altLang="en-US" dirty="0">
                <a:solidFill>
                  <a:srgbClr val="FFFF00"/>
                </a:solidFill>
              </a:rPr>
              <a:t>毫無所知</a:t>
            </a:r>
            <a:r>
              <a:rPr lang="zh-CN" altLang="en-US" dirty="0" smtClean="0"/>
              <a:t>”</a:t>
            </a:r>
            <a:r>
              <a:rPr lang="en-US" altLang="zh-CN" dirty="0" smtClean="0"/>
              <a:t>= </a:t>
            </a:r>
            <a:r>
              <a:rPr lang="zh-CN" altLang="en-US" dirty="0" smtClean="0">
                <a:solidFill>
                  <a:srgbClr val="FFFF00"/>
                </a:solidFill>
              </a:rPr>
              <a:t>對</a:t>
            </a:r>
            <a:r>
              <a:rPr lang="zh-CN" altLang="en-US" dirty="0">
                <a:solidFill>
                  <a:srgbClr val="FFFF00"/>
                </a:solidFill>
              </a:rPr>
              <a:t>日光之下的</a:t>
            </a:r>
            <a:r>
              <a:rPr lang="zh-CN" altLang="en-US" dirty="0" smtClean="0">
                <a:solidFill>
                  <a:srgbClr val="FFFF00"/>
                </a:solidFill>
              </a:rPr>
              <a:t>事情不知道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zh-CN" altLang="en-US" dirty="0" smtClean="0"/>
              <a:t>“</a:t>
            </a:r>
            <a:r>
              <a:rPr lang="zh-TW" altLang="en-US" dirty="0">
                <a:solidFill>
                  <a:srgbClr val="00FFFF"/>
                </a:solidFill>
              </a:rPr>
              <a:t>不再得賞賜</a:t>
            </a:r>
            <a:r>
              <a:rPr lang="zh-CN" altLang="en-US" dirty="0" smtClean="0"/>
              <a:t>”，賞賜原文為“工資</a:t>
            </a:r>
            <a:r>
              <a:rPr lang="en-US" altLang="zh-CN" dirty="0" smtClean="0"/>
              <a:t>/</a:t>
            </a:r>
            <a:r>
              <a:rPr lang="zh-CN" altLang="en-US" dirty="0" smtClean="0"/>
              <a:t>利益”，意思是</a:t>
            </a:r>
            <a:r>
              <a:rPr lang="zh-CN" altLang="en-US" dirty="0" smtClean="0">
                <a:solidFill>
                  <a:srgbClr val="00FFFF"/>
                </a:solidFill>
              </a:rPr>
              <a:t>死了的人不會再得到日光之下的利益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72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Annie Edson Taylor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320480" cy="55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267605" y="5934880"/>
            <a:ext cx="2752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Annie Taylor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觀察：死亡是徹底分隔的過度 </a:t>
            </a:r>
            <a:r>
              <a:rPr lang="en-US" altLang="zh-CN" dirty="0"/>
              <a:t>(9:5b-6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b="1" u="sng" dirty="0"/>
              <a:t>9:5b-6</a:t>
            </a:r>
            <a:r>
              <a:rPr lang="en-US" altLang="zh-TW" dirty="0"/>
              <a:t> </a:t>
            </a:r>
            <a:r>
              <a:rPr lang="zh-CN" altLang="en-US" dirty="0" smtClean="0"/>
              <a:t>“</a:t>
            </a:r>
            <a:r>
              <a:rPr lang="en-US" altLang="zh-TW" dirty="0" smtClean="0"/>
              <a:t>5b </a:t>
            </a:r>
            <a:r>
              <a:rPr lang="zh-TW" altLang="en-US" dirty="0"/>
              <a:t>死了的人</a:t>
            </a:r>
            <a:r>
              <a:rPr lang="zh-TW" altLang="en-US" dirty="0" smtClean="0"/>
              <a:t>，</a:t>
            </a:r>
            <a:r>
              <a:rPr lang="zh-TW" altLang="en-US" dirty="0"/>
              <a:t>毫無所知。也不再得賞賜，他們的名無人記念。</a:t>
            </a:r>
            <a:r>
              <a:rPr lang="en-US" altLang="zh-TW" dirty="0"/>
              <a:t>6</a:t>
            </a:r>
            <a:r>
              <a:rPr lang="zh-TW" altLang="en-US" dirty="0">
                <a:solidFill>
                  <a:srgbClr val="FFFF00"/>
                </a:solidFill>
              </a:rPr>
              <a:t>他們的愛，他們的恨，他們的嫉妒，早都消滅了</a:t>
            </a:r>
            <a:r>
              <a:rPr lang="zh-TW" altLang="en-US" dirty="0"/>
              <a:t>。在日光之下所行的一切事上，</a:t>
            </a:r>
            <a:r>
              <a:rPr lang="zh-TW" altLang="en-US" dirty="0">
                <a:solidFill>
                  <a:srgbClr val="00FFFF"/>
                </a:solidFill>
              </a:rPr>
              <a:t>他們永不再有份了</a:t>
            </a:r>
            <a:r>
              <a:rPr lang="zh-TW" altLang="en-US" dirty="0"/>
              <a:t>。</a:t>
            </a:r>
            <a:r>
              <a:rPr lang="zh-TW" altLang="en-US" dirty="0" smtClean="0"/>
              <a:t>”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399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什麼是“敬畏神的人”？ </a:t>
            </a:r>
            <a:r>
              <a:rPr lang="en-US" altLang="zh-CN" dirty="0"/>
              <a:t>(7:16-18)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sz="3600" b="1" u="sng" dirty="0" smtClean="0"/>
              <a:t>7:16-17</a:t>
            </a:r>
            <a:r>
              <a:rPr lang="zh-TW" altLang="en-US" sz="3600" b="1" u="sng" dirty="0" smtClean="0"/>
              <a:t>重新</a:t>
            </a:r>
            <a:r>
              <a:rPr lang="zh-TW" altLang="en-US" sz="3600" b="1" u="sng" dirty="0"/>
              <a:t>翻</a:t>
            </a:r>
            <a:r>
              <a:rPr lang="zh-TW" altLang="en-US" sz="3600" b="1" u="sng" dirty="0" smtClean="0"/>
              <a:t>譯</a:t>
            </a:r>
            <a:r>
              <a:rPr lang="zh-TW" altLang="en-US" sz="3600" dirty="0" smtClean="0"/>
              <a:t>“</a:t>
            </a:r>
            <a:r>
              <a:rPr lang="en-US" altLang="zh-TW" sz="3600" dirty="0"/>
              <a:t>16 </a:t>
            </a:r>
            <a:r>
              <a:rPr lang="zh-TW" altLang="en-US" sz="3600" dirty="0"/>
              <a:t>不要過分公義，</a:t>
            </a:r>
            <a:r>
              <a:rPr lang="zh-TW" altLang="en-US" sz="3600" dirty="0">
                <a:solidFill>
                  <a:srgbClr val="FFFF00"/>
                </a:solidFill>
              </a:rPr>
              <a:t>也不要自認為智慧過人</a:t>
            </a:r>
            <a:r>
              <a:rPr lang="zh-TW" altLang="en-US" sz="3600" dirty="0"/>
              <a:t>，何必自取敗亡呢？</a:t>
            </a:r>
            <a:r>
              <a:rPr lang="en-US" altLang="zh-TW" sz="3600" dirty="0"/>
              <a:t>17 </a:t>
            </a:r>
            <a:r>
              <a:rPr lang="zh-TW" altLang="en-US" sz="3600" dirty="0"/>
              <a:t>不要過分罪惡，也不要作愚昧人，何必時候未到就死呢？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  <a:p>
            <a:pPr lvl="1"/>
            <a:r>
              <a:rPr lang="zh-CN" altLang="en-US" dirty="0"/>
              <a:t>希伯來語動詞形態</a:t>
            </a:r>
            <a:r>
              <a:rPr lang="en-US" altLang="zh-CN" dirty="0" err="1">
                <a:solidFill>
                  <a:srgbClr val="FFFF00"/>
                </a:solidFill>
              </a:rPr>
              <a:t>Hithpael</a:t>
            </a:r>
            <a:r>
              <a:rPr lang="en-US" altLang="zh-CN" dirty="0">
                <a:solidFill>
                  <a:srgbClr val="FFFF00"/>
                </a:solidFill>
              </a:rPr>
              <a:t> (</a:t>
            </a:r>
            <a:r>
              <a:rPr lang="he-IL" altLang="zh-CN" dirty="0">
                <a:solidFill>
                  <a:srgbClr val="FFFF00"/>
                </a:solidFill>
                <a:cs typeface="+mj-cs"/>
              </a:rPr>
              <a:t>תִּתְחַכַּ֖ם</a:t>
            </a:r>
            <a:r>
              <a:rPr lang="en-US" altLang="zh-CN" dirty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US" altLang="zh-CN" dirty="0" err="1">
                <a:solidFill>
                  <a:srgbClr val="FFFF00"/>
                </a:solidFill>
              </a:rPr>
              <a:t>Hithpael</a:t>
            </a:r>
            <a:r>
              <a:rPr lang="zh-CN" altLang="en-US" dirty="0"/>
              <a:t>表示“</a:t>
            </a:r>
            <a:r>
              <a:rPr lang="zh-CN" altLang="en-US" dirty="0">
                <a:solidFill>
                  <a:srgbClr val="FFFF00"/>
                </a:solidFill>
              </a:rPr>
              <a:t>施加在自己身上的動作</a:t>
            </a:r>
            <a:r>
              <a:rPr lang="zh-CN" altLang="en-US" dirty="0"/>
              <a:t>”</a:t>
            </a:r>
            <a:endParaRPr lang="en-US" altLang="zh-CN" dirty="0"/>
          </a:p>
          <a:p>
            <a:pPr lvl="1"/>
            <a:r>
              <a:rPr lang="zh-CN" altLang="en-US" b="1" u="sng" dirty="0"/>
              <a:t>民書記</a:t>
            </a:r>
            <a:r>
              <a:rPr lang="en-US" altLang="zh-TW" b="1" u="sng" dirty="0"/>
              <a:t>16:13</a:t>
            </a:r>
            <a:r>
              <a:rPr lang="en-US" altLang="zh-TW" dirty="0"/>
              <a:t> “</a:t>
            </a:r>
            <a:r>
              <a:rPr lang="zh-TW" altLang="en-US" dirty="0"/>
              <a:t>你將我們從流奶與蜜之地領上來，要在曠野殺我們，這豈為小事，你還要</a:t>
            </a:r>
            <a:r>
              <a:rPr lang="zh-TW" altLang="en-US" dirty="0">
                <a:solidFill>
                  <a:srgbClr val="FFFF00"/>
                </a:solidFill>
              </a:rPr>
              <a:t>自立為王</a:t>
            </a:r>
            <a:r>
              <a:rPr lang="zh-TW" altLang="en-US" dirty="0"/>
              <a:t>轄管我們嗎？</a:t>
            </a:r>
            <a:r>
              <a:rPr lang="zh-TW" altLang="en-US" dirty="0" smtClean="0"/>
              <a:t>”</a:t>
            </a:r>
            <a:endParaRPr lang="en-US" altLang="zh-TW" dirty="0" smtClean="0"/>
          </a:p>
          <a:p>
            <a:pPr lvl="1"/>
            <a:r>
              <a:rPr lang="zh-CN" altLang="en-US" dirty="0"/>
              <a:t>最</a:t>
            </a:r>
            <a:r>
              <a:rPr lang="zh-CN" altLang="en-US" dirty="0" smtClean="0"/>
              <a:t>後加上</a:t>
            </a:r>
            <a:r>
              <a:rPr lang="en-US" altLang="zh-CN" dirty="0"/>
              <a:t>“</a:t>
            </a:r>
            <a:r>
              <a:rPr lang="he-IL" altLang="zh-CN" dirty="0">
                <a:cs typeface="+mj-cs"/>
              </a:rPr>
              <a:t>יוֹתֵר</a:t>
            </a:r>
            <a:r>
              <a:rPr lang="en-US" altLang="zh-CN" dirty="0" smtClean="0"/>
              <a:t>”</a:t>
            </a:r>
            <a:r>
              <a:rPr lang="zh-CN" altLang="en-US" dirty="0" smtClean="0"/>
              <a:t>，表示</a:t>
            </a:r>
            <a:r>
              <a:rPr lang="zh-TW" altLang="en-US" dirty="0" smtClean="0"/>
              <a:t>“</a:t>
            </a:r>
            <a:r>
              <a:rPr lang="zh-TW" altLang="en-US" dirty="0">
                <a:solidFill>
                  <a:srgbClr val="FFFF00"/>
                </a:solidFill>
              </a:rPr>
              <a:t>勝</a:t>
            </a:r>
            <a:r>
              <a:rPr lang="zh-TW" altLang="en-US" dirty="0" smtClean="0">
                <a:solidFill>
                  <a:srgbClr val="FFFF00"/>
                </a:solidFill>
              </a:rPr>
              <a:t>過，</a:t>
            </a:r>
            <a:r>
              <a:rPr lang="zh-TW" altLang="en-US" dirty="0">
                <a:solidFill>
                  <a:srgbClr val="FFFF00"/>
                </a:solidFill>
              </a:rPr>
              <a:t>超過</a:t>
            </a:r>
            <a:r>
              <a:rPr lang="zh-TW" altLang="en-US" dirty="0"/>
              <a:t>”</a:t>
            </a:r>
            <a:endParaRPr lang="en-US" altLang="zh-TW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76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如何看待人生的短暫 </a:t>
            </a:r>
            <a:r>
              <a:rPr lang="en-US" altLang="zh-CN" dirty="0"/>
              <a:t>(9:2-10)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觀</a:t>
            </a:r>
            <a:r>
              <a:rPr lang="zh-CN" altLang="en-US" sz="3600" dirty="0"/>
              <a:t>察：死亡是不可避免的現實 </a:t>
            </a:r>
            <a:r>
              <a:rPr lang="en-US" altLang="zh-CN" sz="3600" dirty="0"/>
              <a:t>(9:2-3)</a:t>
            </a:r>
          </a:p>
          <a:p>
            <a:r>
              <a:rPr lang="zh-CN" altLang="en-US" sz="3600" dirty="0"/>
              <a:t>結論：我們要抓住活著的優勢 </a:t>
            </a:r>
            <a:r>
              <a:rPr lang="en-US" altLang="zh-CN" sz="3600" dirty="0"/>
              <a:t>(9:4-5a)</a:t>
            </a:r>
          </a:p>
          <a:p>
            <a:r>
              <a:rPr lang="zh-CN" altLang="en-US" sz="3600" dirty="0"/>
              <a:t>觀察：死亡是徹底分隔的過度 </a:t>
            </a:r>
            <a:r>
              <a:rPr lang="en-US" altLang="zh-CN" sz="3600" dirty="0"/>
              <a:t>(9:5b-6)</a:t>
            </a:r>
          </a:p>
          <a:p>
            <a:r>
              <a:rPr lang="zh-CN" altLang="en-US" sz="3600" dirty="0" smtClean="0">
                <a:solidFill>
                  <a:srgbClr val="FFFF00"/>
                </a:solidFill>
              </a:rPr>
              <a:t>結</a:t>
            </a:r>
            <a:r>
              <a:rPr lang="zh-CN" altLang="en-US" sz="3600" dirty="0">
                <a:solidFill>
                  <a:srgbClr val="FFFF00"/>
                </a:solidFill>
              </a:rPr>
              <a:t>論：我們要珍惜人生的時間 </a:t>
            </a:r>
            <a:r>
              <a:rPr lang="en-US" altLang="zh-CN" sz="3600" dirty="0">
                <a:solidFill>
                  <a:srgbClr val="FFFF00"/>
                </a:solidFill>
              </a:rPr>
              <a:t>(9:7-10)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結論：我們要珍惜人生的時間 </a:t>
            </a:r>
            <a:r>
              <a:rPr lang="en-US" altLang="zh-CN" dirty="0"/>
              <a:t>(9:7-10)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sz="4000" b="1" u="sng" dirty="0" smtClean="0"/>
              <a:t>9:7</a:t>
            </a:r>
            <a:r>
              <a:rPr lang="en-US" altLang="zh-TW" sz="4000" dirty="0" smtClean="0"/>
              <a:t> </a:t>
            </a:r>
            <a:r>
              <a:rPr lang="en-US" altLang="zh-TW" sz="4000" dirty="0"/>
              <a:t>“</a:t>
            </a:r>
            <a:r>
              <a:rPr lang="zh-TW" altLang="en-US" sz="4000" dirty="0">
                <a:solidFill>
                  <a:srgbClr val="FFC000"/>
                </a:solidFill>
              </a:rPr>
              <a:t>你只管</a:t>
            </a:r>
            <a:r>
              <a:rPr lang="zh-TW" altLang="en-US" sz="4000" dirty="0"/>
              <a:t>去歡歡喜喜吃你的飯。心中快樂喝你的酒。因為神已經悅納你的作為。</a:t>
            </a:r>
            <a:r>
              <a:rPr lang="zh-TW" altLang="en-US" sz="4000" dirty="0" smtClean="0"/>
              <a:t>”</a:t>
            </a:r>
            <a:endParaRPr lang="en-US" altLang="zh-TW" sz="4000" dirty="0" smtClean="0"/>
          </a:p>
          <a:p>
            <a:pPr lvl="1"/>
            <a:r>
              <a:rPr lang="en-US" altLang="zh-CN" sz="3600" dirty="0" smtClean="0"/>
              <a:t>“</a:t>
            </a:r>
            <a:r>
              <a:rPr lang="zh-TW" altLang="en-US" sz="3600" dirty="0">
                <a:solidFill>
                  <a:srgbClr val="FFC000"/>
                </a:solidFill>
              </a:rPr>
              <a:t>你只管</a:t>
            </a:r>
            <a:r>
              <a:rPr lang="en-US" altLang="zh-CN" sz="3600" dirty="0" smtClean="0"/>
              <a:t>”</a:t>
            </a:r>
            <a:r>
              <a:rPr lang="zh-CN" altLang="en-US" sz="3600" dirty="0" smtClean="0"/>
              <a:t>正確翻譯是“</a:t>
            </a:r>
            <a:r>
              <a:rPr lang="zh-CN" altLang="en-US" sz="3600" dirty="0" smtClean="0">
                <a:solidFill>
                  <a:srgbClr val="FFFF00"/>
                </a:solidFill>
              </a:rPr>
              <a:t>你要去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pPr lvl="1"/>
            <a:r>
              <a:rPr lang="zh-CN" altLang="en-US" sz="3600" dirty="0" smtClean="0">
                <a:solidFill>
                  <a:srgbClr val="FFFF00"/>
                </a:solidFill>
              </a:rPr>
              <a:t>原文是</a:t>
            </a:r>
            <a:r>
              <a:rPr lang="zh-CN" altLang="en-US" sz="3600" dirty="0">
                <a:solidFill>
                  <a:srgbClr val="FFFF00"/>
                </a:solidFill>
              </a:rPr>
              <a:t>一</a:t>
            </a:r>
            <a:r>
              <a:rPr lang="zh-CN" altLang="en-US" sz="3600" dirty="0" smtClean="0">
                <a:solidFill>
                  <a:srgbClr val="FFFF00"/>
                </a:solidFill>
              </a:rPr>
              <a:t>個命令</a:t>
            </a:r>
            <a:r>
              <a:rPr lang="zh-CN" altLang="en-US" sz="3600" dirty="0" smtClean="0"/>
              <a:t>，你必須去！</a:t>
            </a:r>
            <a:endParaRPr lang="en-US" altLang="zh-CN" sz="3600" dirty="0" smtClean="0"/>
          </a:p>
          <a:p>
            <a:pPr lvl="1"/>
            <a:r>
              <a:rPr lang="zh-CN" altLang="en-US" sz="3600" b="1" u="sng" dirty="0" smtClean="0"/>
              <a:t>傳道書</a:t>
            </a:r>
            <a:r>
              <a:rPr lang="en-US" altLang="zh-TW" sz="3600" b="1" u="sng" dirty="0" smtClean="0"/>
              <a:t>8:15</a:t>
            </a:r>
            <a:r>
              <a:rPr lang="en-US" altLang="zh-TW" sz="3600" dirty="0" smtClean="0"/>
              <a:t> </a:t>
            </a:r>
            <a:r>
              <a:rPr lang="en-US" altLang="zh-TW" sz="3600" dirty="0"/>
              <a:t>“</a:t>
            </a:r>
            <a:r>
              <a:rPr lang="zh-TW" altLang="en-US" sz="3600" dirty="0"/>
              <a:t>我就稱讚快樂，原來人在日光之下，</a:t>
            </a:r>
            <a:r>
              <a:rPr lang="zh-TW" altLang="en-US" sz="3600" dirty="0">
                <a:solidFill>
                  <a:srgbClr val="00FFFF"/>
                </a:solidFill>
              </a:rPr>
              <a:t>莫強如吃喝快樂</a:t>
            </a:r>
            <a:r>
              <a:rPr lang="zh-TW" altLang="en-US" sz="3600" dirty="0"/>
              <a:t>。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  <a:p>
            <a:pPr lvl="1"/>
            <a:r>
              <a:rPr lang="zh-CN" altLang="en-US" sz="3600" dirty="0" smtClean="0">
                <a:solidFill>
                  <a:srgbClr val="00FFFF"/>
                </a:solidFill>
              </a:rPr>
              <a:t>忠告</a:t>
            </a:r>
            <a:r>
              <a:rPr lang="en-US" altLang="zh-CN" sz="3600" dirty="0" smtClean="0">
                <a:solidFill>
                  <a:srgbClr val="00FFFF"/>
                </a:solidFill>
              </a:rPr>
              <a:t>/</a:t>
            </a:r>
            <a:r>
              <a:rPr lang="zh-CN" altLang="en-US" sz="3600" dirty="0" smtClean="0">
                <a:solidFill>
                  <a:srgbClr val="00FFFF"/>
                </a:solidFill>
              </a:rPr>
              <a:t>建議 </a:t>
            </a:r>
            <a:r>
              <a:rPr lang="zh-CN" altLang="en-US" sz="3600" dirty="0" smtClean="0"/>
              <a:t>→</a:t>
            </a:r>
            <a:r>
              <a:rPr lang="zh-CN" altLang="en-US" sz="3600" dirty="0" smtClean="0">
                <a:solidFill>
                  <a:srgbClr val="FFFF00"/>
                </a:solidFill>
              </a:rPr>
              <a:t> 命令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結論：我們要珍惜人生的時間 </a:t>
            </a:r>
            <a:r>
              <a:rPr lang="en-US" altLang="zh-CN" dirty="0"/>
              <a:t>(9:7-10)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sz="4000" b="1" u="sng" dirty="0" smtClean="0"/>
              <a:t>9:7</a:t>
            </a:r>
            <a:r>
              <a:rPr lang="zh-CN" altLang="en-US" sz="4000" b="1" u="sng" dirty="0"/>
              <a:t>正</a:t>
            </a:r>
            <a:r>
              <a:rPr lang="zh-CN" altLang="en-US" sz="4000" b="1" u="sng" dirty="0" smtClean="0"/>
              <a:t>確翻譯</a:t>
            </a:r>
            <a:r>
              <a:rPr lang="en-US" altLang="zh-TW" sz="4000" dirty="0" smtClean="0"/>
              <a:t> </a:t>
            </a:r>
            <a:r>
              <a:rPr lang="en-US" altLang="zh-TW" sz="4000" dirty="0"/>
              <a:t>“</a:t>
            </a:r>
            <a:r>
              <a:rPr lang="zh-TW" altLang="en-US" sz="4000" dirty="0" smtClean="0"/>
              <a:t>你</a:t>
            </a:r>
            <a:r>
              <a:rPr lang="zh-CN" altLang="en-US" sz="4000" dirty="0" smtClean="0"/>
              <a:t>要</a:t>
            </a:r>
            <a:r>
              <a:rPr lang="zh-TW" altLang="en-US" sz="4000" dirty="0" smtClean="0"/>
              <a:t>去</a:t>
            </a:r>
            <a:r>
              <a:rPr lang="zh-TW" altLang="en-US" sz="4000" dirty="0"/>
              <a:t>歡歡喜喜吃你的飯。心中快樂喝你的酒。</a:t>
            </a:r>
            <a:r>
              <a:rPr lang="zh-TW" altLang="en-US" sz="4000" dirty="0">
                <a:solidFill>
                  <a:srgbClr val="FFFF00"/>
                </a:solidFill>
              </a:rPr>
              <a:t>因為神已經悅納你的作為</a:t>
            </a:r>
            <a:r>
              <a:rPr lang="zh-TW" altLang="en-US" sz="4000" dirty="0"/>
              <a:t>。</a:t>
            </a:r>
            <a:r>
              <a:rPr lang="zh-TW" altLang="en-US" sz="4000" dirty="0" smtClean="0"/>
              <a:t>”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6182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u="sng" dirty="0"/>
              <a:t>提摩太前</a:t>
            </a:r>
            <a:r>
              <a:rPr lang="zh-CN" altLang="en-US" b="1" u="sng" dirty="0" smtClean="0"/>
              <a:t>書</a:t>
            </a:r>
            <a:r>
              <a:rPr lang="en-US" altLang="zh-CN" b="1" u="sng" dirty="0" smtClean="0"/>
              <a:t>4:1-4</a:t>
            </a:r>
            <a:endParaRPr lang="zh-CN" altLang="en-US" b="1" u="sng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/>
              <a:t>1</a:t>
            </a:r>
            <a:r>
              <a:rPr lang="zh-TW" altLang="en-US" sz="3600" dirty="0" smtClean="0"/>
              <a:t>聖</a:t>
            </a:r>
            <a:r>
              <a:rPr lang="zh-TW" altLang="en-US" sz="3600" dirty="0"/>
              <a:t>靈明說，在後來的時候，必有人離棄真道，聽從那引誘人</a:t>
            </a:r>
            <a:r>
              <a:rPr lang="zh-TW" altLang="en-US" sz="3600" dirty="0" smtClean="0"/>
              <a:t>的靈和</a:t>
            </a:r>
            <a:r>
              <a:rPr lang="zh-TW" altLang="en-US" sz="3600" dirty="0"/>
              <a:t>鬼魔的道理</a:t>
            </a:r>
            <a:r>
              <a:rPr lang="zh-TW" altLang="en-US" sz="3600" dirty="0" smtClean="0"/>
              <a:t>。</a:t>
            </a:r>
            <a:r>
              <a:rPr lang="en-US" altLang="zh-TW" sz="3600" dirty="0" smtClean="0"/>
              <a:t>2</a:t>
            </a:r>
            <a:r>
              <a:rPr lang="zh-TW" altLang="en-US" sz="3600" dirty="0" smtClean="0"/>
              <a:t>這</a:t>
            </a:r>
            <a:r>
              <a:rPr lang="zh-TW" altLang="en-US" sz="3600" dirty="0"/>
              <a:t>是因為說謊之人的假冒。這等人的良心，如同被熱鐵烙慣了一般</a:t>
            </a:r>
            <a:r>
              <a:rPr lang="zh-TW" altLang="en-US" sz="3600" dirty="0" smtClean="0"/>
              <a:t>。</a:t>
            </a:r>
            <a:r>
              <a:rPr lang="en-US" altLang="zh-TW" sz="3600" dirty="0" smtClean="0"/>
              <a:t>3</a:t>
            </a:r>
            <a:r>
              <a:rPr lang="zh-TW" altLang="en-US" sz="3600" dirty="0" smtClean="0">
                <a:solidFill>
                  <a:srgbClr val="FFFF00"/>
                </a:solidFill>
              </a:rPr>
              <a:t>他</a:t>
            </a:r>
            <a:r>
              <a:rPr lang="zh-TW" altLang="en-US" sz="3600" dirty="0">
                <a:solidFill>
                  <a:srgbClr val="FFFF00"/>
                </a:solidFill>
              </a:rPr>
              <a:t>們禁止嫁娶，又禁戒</a:t>
            </a:r>
            <a:r>
              <a:rPr lang="zh-TW" altLang="en-US" sz="3600" dirty="0" smtClean="0">
                <a:solidFill>
                  <a:srgbClr val="FFFF00"/>
                </a:solidFill>
              </a:rPr>
              <a:t>食物</a:t>
            </a:r>
            <a:r>
              <a:rPr lang="zh-TW" altLang="en-US" sz="3600" dirty="0" smtClean="0"/>
              <a:t>，</a:t>
            </a:r>
            <a:r>
              <a:rPr lang="zh-TW" altLang="en-US" sz="3600" dirty="0" smtClean="0">
                <a:solidFill>
                  <a:srgbClr val="FFFF00"/>
                </a:solidFill>
              </a:rPr>
              <a:t>就是</a:t>
            </a:r>
            <a:r>
              <a:rPr lang="zh-TW" altLang="en-US" sz="3600" dirty="0">
                <a:solidFill>
                  <a:srgbClr val="FFFF00"/>
                </a:solidFill>
              </a:rPr>
              <a:t>神所</a:t>
            </a:r>
            <a:r>
              <a:rPr lang="zh-TW" altLang="en-US" sz="3600" dirty="0" smtClean="0">
                <a:solidFill>
                  <a:srgbClr val="FFFF00"/>
                </a:solidFill>
              </a:rPr>
              <a:t>造</a:t>
            </a:r>
            <a:r>
              <a:rPr lang="zh-CN" altLang="en-US" sz="3600" dirty="0">
                <a:solidFill>
                  <a:srgbClr val="FFFF00"/>
                </a:solidFill>
              </a:rPr>
              <a:t>，</a:t>
            </a:r>
            <a:r>
              <a:rPr lang="zh-TW" altLang="en-US" sz="3600" dirty="0" smtClean="0">
                <a:solidFill>
                  <a:srgbClr val="FFFF00"/>
                </a:solidFill>
              </a:rPr>
              <a:t>叫</a:t>
            </a:r>
            <a:r>
              <a:rPr lang="zh-TW" altLang="en-US" sz="3600" dirty="0">
                <a:solidFill>
                  <a:srgbClr val="FFFF00"/>
                </a:solidFill>
              </a:rPr>
              <a:t>那信而明白真道的</a:t>
            </a:r>
            <a:r>
              <a:rPr lang="zh-TW" altLang="en-US" sz="3600" dirty="0" smtClean="0">
                <a:solidFill>
                  <a:srgbClr val="FFFF00"/>
                </a:solidFill>
              </a:rPr>
              <a:t>人感</a:t>
            </a:r>
            <a:r>
              <a:rPr lang="zh-TW" altLang="en-US" sz="3600" dirty="0">
                <a:solidFill>
                  <a:srgbClr val="FFFF00"/>
                </a:solidFill>
              </a:rPr>
              <a:t>謝著領受的</a:t>
            </a:r>
            <a:r>
              <a:rPr lang="zh-TW" altLang="en-US" sz="3600" dirty="0" smtClean="0"/>
              <a:t>。</a:t>
            </a:r>
            <a:r>
              <a:rPr lang="en-US" altLang="zh-TW" sz="3600" dirty="0" smtClean="0">
                <a:solidFill>
                  <a:srgbClr val="FFFF00"/>
                </a:solidFill>
              </a:rPr>
              <a:t>4</a:t>
            </a:r>
            <a:r>
              <a:rPr lang="zh-TW" altLang="en-US" sz="3600" dirty="0" smtClean="0">
                <a:solidFill>
                  <a:srgbClr val="FFFF00"/>
                </a:solidFill>
              </a:rPr>
              <a:t>凡</a:t>
            </a:r>
            <a:r>
              <a:rPr lang="zh-TW" altLang="en-US" sz="3600" dirty="0">
                <a:solidFill>
                  <a:srgbClr val="FFFF00"/>
                </a:solidFill>
              </a:rPr>
              <a:t>神所造的物，都是好的。若感謝著領受，就沒有一樣可棄的</a:t>
            </a:r>
            <a:r>
              <a:rPr lang="zh-TW" altLang="en-US" sz="3600" dirty="0"/>
              <a:t>。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192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結論：我們要珍惜人生的時間 </a:t>
            </a:r>
            <a:r>
              <a:rPr lang="en-US" altLang="zh-CN" dirty="0"/>
              <a:t>(</a:t>
            </a:r>
            <a:r>
              <a:rPr lang="en-US" altLang="zh-CN" dirty="0" smtClean="0"/>
              <a:t>9:7-10)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400" b="1" u="sng" dirty="0" smtClean="0"/>
              <a:t>9:</a:t>
            </a:r>
            <a:r>
              <a:rPr lang="en-US" altLang="zh-TW" sz="4400" b="1" u="sng" dirty="0" smtClean="0"/>
              <a:t>8</a:t>
            </a:r>
            <a:r>
              <a:rPr lang="zh-CN" altLang="en-US" sz="4400" dirty="0" smtClean="0"/>
              <a:t>“</a:t>
            </a:r>
            <a:r>
              <a:rPr lang="zh-TW" altLang="en-US" sz="4400" dirty="0" smtClean="0"/>
              <a:t>你</a:t>
            </a:r>
            <a:r>
              <a:rPr lang="zh-TW" altLang="en-US" sz="4400" dirty="0"/>
              <a:t>的衣服當</a:t>
            </a:r>
            <a:r>
              <a:rPr lang="zh-TW" altLang="en-US" sz="4400" dirty="0">
                <a:solidFill>
                  <a:srgbClr val="FFFF00"/>
                </a:solidFill>
              </a:rPr>
              <a:t>時常潔白</a:t>
            </a:r>
            <a:r>
              <a:rPr lang="zh-TW" altLang="en-US" sz="4400" dirty="0"/>
              <a:t>，你頭上也不要缺少膏油</a:t>
            </a:r>
            <a:r>
              <a:rPr lang="zh-TW" altLang="en-US" sz="4400" dirty="0" smtClean="0"/>
              <a:t>。</a:t>
            </a:r>
            <a:r>
              <a:rPr lang="zh-CN" altLang="en-US" sz="4400" dirty="0" smtClean="0"/>
              <a:t>”</a:t>
            </a:r>
            <a:endParaRPr lang="en-US" altLang="zh-CN" sz="4400" dirty="0" smtClean="0"/>
          </a:p>
          <a:p>
            <a:pPr lvl="1"/>
            <a:r>
              <a:rPr lang="zh-CN" altLang="en-US" sz="3600" dirty="0">
                <a:solidFill>
                  <a:srgbClr val="FFFF00"/>
                </a:solidFill>
              </a:rPr>
              <a:t>可能性一</a:t>
            </a:r>
            <a:r>
              <a:rPr lang="zh-CN" altLang="en-US" sz="3600" dirty="0"/>
              <a:t>：表示</a:t>
            </a:r>
            <a:r>
              <a:rPr lang="zh-CN" altLang="en-US" sz="3600" dirty="0">
                <a:solidFill>
                  <a:srgbClr val="FFFF00"/>
                </a:solidFill>
              </a:rPr>
              <a:t>喜慶或過節</a:t>
            </a:r>
            <a:r>
              <a:rPr lang="zh-CN" altLang="en-US" sz="3600" dirty="0"/>
              <a:t>，因此意思就是</a:t>
            </a:r>
            <a:r>
              <a:rPr lang="zh-CN" altLang="en-US" sz="3600" dirty="0">
                <a:solidFill>
                  <a:srgbClr val="FFFF00"/>
                </a:solidFill>
              </a:rPr>
              <a:t>常常喜樂</a:t>
            </a:r>
            <a:endParaRPr lang="en-US" altLang="zh-CN" sz="3600" dirty="0">
              <a:solidFill>
                <a:srgbClr val="FFFF00"/>
              </a:solidFill>
            </a:endParaRPr>
          </a:p>
          <a:p>
            <a:pPr lvl="1"/>
            <a:r>
              <a:rPr lang="zh-CN" altLang="en-US" sz="3600" dirty="0">
                <a:solidFill>
                  <a:srgbClr val="FFFF00"/>
                </a:solidFill>
              </a:rPr>
              <a:t>可能性二</a:t>
            </a:r>
            <a:r>
              <a:rPr lang="zh-CN" altLang="en-US" sz="3600" dirty="0"/>
              <a:t>：表示</a:t>
            </a:r>
            <a:r>
              <a:rPr lang="zh-CN" altLang="en-US" sz="3600" dirty="0">
                <a:solidFill>
                  <a:srgbClr val="FFFF00"/>
                </a:solidFill>
              </a:rPr>
              <a:t>涼爽舒適</a:t>
            </a:r>
            <a:r>
              <a:rPr lang="zh-CN" altLang="en-US" sz="3600" dirty="0"/>
              <a:t>，因此意思就是</a:t>
            </a:r>
            <a:r>
              <a:rPr lang="zh-CN" altLang="en-US" sz="3600" dirty="0">
                <a:solidFill>
                  <a:srgbClr val="FFFF00"/>
                </a:solidFill>
              </a:rPr>
              <a:t>要穿舒服的衣服</a:t>
            </a:r>
            <a:r>
              <a:rPr lang="zh-CN" altLang="en-US" sz="3600" dirty="0"/>
              <a:t>，這也是享受生活的一部分。</a:t>
            </a:r>
          </a:p>
          <a:p>
            <a:pPr lvl="1"/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1923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結論：我們要珍惜人生的時間 </a:t>
            </a:r>
            <a:r>
              <a:rPr lang="en-US" altLang="zh-CN" dirty="0"/>
              <a:t>(9:7-10)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sz="3600" b="1" u="sng" dirty="0" smtClean="0"/>
              <a:t>9:9</a:t>
            </a:r>
            <a:r>
              <a:rPr lang="en-US" altLang="zh-TW" sz="3600" dirty="0" smtClean="0"/>
              <a:t> </a:t>
            </a:r>
            <a:r>
              <a:rPr lang="zh-CN" altLang="en-US" sz="3600" dirty="0" smtClean="0"/>
              <a:t>“</a:t>
            </a:r>
            <a:r>
              <a:rPr lang="zh-TW" altLang="en-US" sz="3600" dirty="0" smtClean="0"/>
              <a:t>在</a:t>
            </a:r>
            <a:r>
              <a:rPr lang="zh-TW" altLang="en-US" sz="3600" dirty="0"/>
              <a:t>你一生</a:t>
            </a:r>
            <a:r>
              <a:rPr lang="zh-TW" altLang="en-US" sz="3600" dirty="0">
                <a:solidFill>
                  <a:srgbClr val="FFFF00"/>
                </a:solidFill>
              </a:rPr>
              <a:t>虛空的年日</a:t>
            </a:r>
            <a:r>
              <a:rPr lang="en-US" altLang="zh-TW" sz="3600" dirty="0">
                <a:solidFill>
                  <a:srgbClr val="FFC000"/>
                </a:solidFill>
              </a:rPr>
              <a:t>(</a:t>
            </a:r>
            <a:r>
              <a:rPr lang="zh-TW" altLang="en-US" sz="3600" dirty="0">
                <a:solidFill>
                  <a:srgbClr val="FFC000"/>
                </a:solidFill>
              </a:rPr>
              <a:t>每一天</a:t>
            </a:r>
            <a:r>
              <a:rPr lang="en-US" altLang="zh-TW" sz="3600" dirty="0">
                <a:solidFill>
                  <a:srgbClr val="FFC000"/>
                </a:solidFill>
              </a:rPr>
              <a:t>)</a:t>
            </a:r>
            <a:r>
              <a:rPr lang="zh-TW" altLang="en-US" sz="3600" dirty="0"/>
              <a:t>，就是神賜你在日光之下虛空的年日，當同</a:t>
            </a:r>
            <a:r>
              <a:rPr lang="zh-TW" altLang="en-US" sz="3600" dirty="0">
                <a:solidFill>
                  <a:srgbClr val="00FFFF"/>
                </a:solidFill>
              </a:rPr>
              <a:t>你所愛的妻</a:t>
            </a:r>
            <a:r>
              <a:rPr lang="zh-TW" altLang="en-US" sz="3600" dirty="0"/>
              <a:t>，</a:t>
            </a:r>
            <a:r>
              <a:rPr lang="zh-TW" altLang="en-US" sz="3600" dirty="0">
                <a:solidFill>
                  <a:srgbClr val="00FF00"/>
                </a:solidFill>
              </a:rPr>
              <a:t>快活度日</a:t>
            </a:r>
            <a:r>
              <a:rPr lang="zh-TW" altLang="en-US" sz="3600" dirty="0"/>
              <a:t>。因為那是你</a:t>
            </a:r>
            <a:r>
              <a:rPr lang="zh-TW" altLang="en-US" sz="3600" strike="sngStrike" dirty="0">
                <a:solidFill>
                  <a:srgbClr val="FFC000"/>
                </a:solidFill>
              </a:rPr>
              <a:t>生前</a:t>
            </a:r>
            <a:r>
              <a:rPr lang="en-US" altLang="zh-TW" sz="3600" dirty="0">
                <a:solidFill>
                  <a:srgbClr val="FFC000"/>
                </a:solidFill>
              </a:rPr>
              <a:t>(</a:t>
            </a:r>
            <a:r>
              <a:rPr lang="zh-TW" altLang="en-US" sz="3600" dirty="0">
                <a:solidFill>
                  <a:srgbClr val="FFC000"/>
                </a:solidFill>
              </a:rPr>
              <a:t>一生</a:t>
            </a:r>
            <a:r>
              <a:rPr lang="en-US" altLang="zh-TW" sz="3600" dirty="0">
                <a:solidFill>
                  <a:srgbClr val="FFC000"/>
                </a:solidFill>
              </a:rPr>
              <a:t>)</a:t>
            </a:r>
            <a:r>
              <a:rPr lang="zh-TW" altLang="en-US" sz="3600" dirty="0"/>
              <a:t>在日光之下勞碌的事上所得的分。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  <a:p>
            <a:r>
              <a:rPr lang="zh-CN" altLang="en-US" sz="3600" dirty="0">
                <a:solidFill>
                  <a:srgbClr val="FFFF00"/>
                </a:solidFill>
              </a:rPr>
              <a:t>虛</a:t>
            </a:r>
            <a:r>
              <a:rPr lang="zh-CN" altLang="en-US" sz="3600" dirty="0" smtClean="0">
                <a:solidFill>
                  <a:srgbClr val="FFFF00"/>
                </a:solidFill>
              </a:rPr>
              <a:t>空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= </a:t>
            </a:r>
            <a:r>
              <a:rPr lang="zh-CN" altLang="en-US" sz="3600" dirty="0" smtClean="0"/>
              <a:t>短暫，轉瞬即逝</a:t>
            </a:r>
            <a:endParaRPr lang="en-US" altLang="zh-CN" sz="3600" dirty="0" smtClean="0"/>
          </a:p>
          <a:p>
            <a:r>
              <a:rPr lang="zh-CN" altLang="en-US" sz="3600" dirty="0" smtClean="0">
                <a:solidFill>
                  <a:srgbClr val="00FFFF"/>
                </a:solidFill>
              </a:rPr>
              <a:t>所愛的妻</a:t>
            </a:r>
            <a:r>
              <a:rPr lang="zh-CN" altLang="en-US" sz="3600" dirty="0" smtClean="0"/>
              <a:t>：夫妻關係是最重要的</a:t>
            </a:r>
            <a:endParaRPr lang="en-US" altLang="zh-CN" sz="3600" dirty="0" smtClean="0"/>
          </a:p>
          <a:p>
            <a:r>
              <a:rPr lang="zh-CN" altLang="en-US" sz="3600" dirty="0" smtClean="0">
                <a:solidFill>
                  <a:srgbClr val="00FF00"/>
                </a:solidFill>
              </a:rPr>
              <a:t>快活度日</a:t>
            </a:r>
            <a:r>
              <a:rPr lang="zh-CN" altLang="en-US" sz="3600" dirty="0" smtClean="0"/>
              <a:t>：原文為命令</a:t>
            </a: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3079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結論：我們要珍惜人生的時間 </a:t>
            </a:r>
            <a:r>
              <a:rPr lang="en-US" altLang="zh-CN" dirty="0"/>
              <a:t>(9:7-10)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sz="3600" b="1" u="sng" dirty="0" smtClean="0"/>
              <a:t>9:10</a:t>
            </a:r>
            <a:r>
              <a:rPr lang="en-US" altLang="zh-TW" sz="3600" dirty="0" smtClean="0"/>
              <a:t> </a:t>
            </a:r>
            <a:r>
              <a:rPr lang="en-US" altLang="zh-TW" sz="3600" dirty="0"/>
              <a:t>“</a:t>
            </a:r>
            <a:r>
              <a:rPr lang="zh-TW" altLang="en-US" sz="3600" dirty="0">
                <a:solidFill>
                  <a:srgbClr val="FFFF00"/>
                </a:solidFill>
              </a:rPr>
              <a:t>凡你手所當作的事，要盡力去作</a:t>
            </a:r>
            <a:r>
              <a:rPr lang="zh-TW" altLang="en-US" sz="3600" dirty="0"/>
              <a:t>。因為在你所必去的</a:t>
            </a:r>
            <a:r>
              <a:rPr lang="zh-TW" altLang="en-US" sz="3600" dirty="0">
                <a:solidFill>
                  <a:srgbClr val="00FFFF"/>
                </a:solidFill>
              </a:rPr>
              <a:t>陰間</a:t>
            </a:r>
            <a:r>
              <a:rPr lang="zh-TW" altLang="en-US" sz="3600" dirty="0"/>
              <a:t>，沒有工作，沒有謀算，沒有知識，也沒有</a:t>
            </a:r>
            <a:r>
              <a:rPr lang="zh-TW" altLang="en-US" sz="3600" dirty="0" smtClean="0"/>
              <a:t>智慧。”</a:t>
            </a:r>
            <a:endParaRPr lang="en-US" altLang="zh-TW" sz="3600" dirty="0" smtClean="0"/>
          </a:p>
          <a:p>
            <a:pPr lvl="1"/>
            <a:r>
              <a:rPr lang="zh-CN" altLang="en-US" sz="3200" dirty="0">
                <a:solidFill>
                  <a:srgbClr val="00FFFF"/>
                </a:solidFill>
              </a:rPr>
              <a:t>陰</a:t>
            </a:r>
            <a:r>
              <a:rPr lang="zh-CN" altLang="en-US" sz="3200" dirty="0" smtClean="0">
                <a:solidFill>
                  <a:srgbClr val="00FFFF"/>
                </a:solidFill>
              </a:rPr>
              <a:t>間</a:t>
            </a:r>
            <a:r>
              <a:rPr lang="zh-CN" altLang="en-US" sz="3200" dirty="0" smtClean="0"/>
              <a:t>此處的意思就是</a:t>
            </a:r>
            <a:r>
              <a:rPr lang="zh-CN" altLang="en-US" sz="3200" dirty="0" smtClean="0">
                <a:solidFill>
                  <a:srgbClr val="00FFFF"/>
                </a:solidFill>
              </a:rPr>
              <a:t>墳墓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(</a:t>
            </a:r>
            <a:r>
              <a:rPr lang="zh-CN" altLang="en-US" sz="3200" dirty="0" smtClean="0">
                <a:solidFill>
                  <a:srgbClr val="00FFFF"/>
                </a:solidFill>
              </a:rPr>
              <a:t>與新約的陰間有區別</a:t>
            </a:r>
            <a:r>
              <a:rPr lang="en-US" altLang="zh-CN" sz="3200" dirty="0" smtClean="0"/>
              <a:t>)</a:t>
            </a:r>
          </a:p>
          <a:p>
            <a:pPr lvl="1"/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235604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如何看待人生的短暫 </a:t>
            </a:r>
            <a:r>
              <a:rPr lang="en-US" altLang="zh-CN" dirty="0"/>
              <a:t>(9:2-10)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觀</a:t>
            </a:r>
            <a:r>
              <a:rPr lang="zh-CN" altLang="en-US" sz="3600" dirty="0"/>
              <a:t>察：死亡是不可避免的現實 </a:t>
            </a:r>
            <a:r>
              <a:rPr lang="en-US" altLang="zh-CN" sz="3600" dirty="0"/>
              <a:t>(9:2-3)</a:t>
            </a:r>
          </a:p>
          <a:p>
            <a:r>
              <a:rPr lang="zh-CN" altLang="en-US" sz="3600" dirty="0">
                <a:solidFill>
                  <a:srgbClr val="FFFF00"/>
                </a:solidFill>
              </a:rPr>
              <a:t>結論：我們要抓住活著的優勢 </a:t>
            </a:r>
            <a:r>
              <a:rPr lang="en-US" altLang="zh-CN" sz="3600" dirty="0">
                <a:solidFill>
                  <a:srgbClr val="FFFF00"/>
                </a:solidFill>
              </a:rPr>
              <a:t>(9:4-5a)</a:t>
            </a:r>
          </a:p>
          <a:p>
            <a:r>
              <a:rPr lang="zh-CN" altLang="en-US" sz="3600" dirty="0"/>
              <a:t>觀察：死亡是徹底分隔的過度 </a:t>
            </a:r>
            <a:r>
              <a:rPr lang="en-US" altLang="zh-CN" sz="3600" dirty="0"/>
              <a:t>(9:5b-6)</a:t>
            </a:r>
          </a:p>
          <a:p>
            <a:r>
              <a:rPr lang="zh-CN" altLang="en-US" sz="3600" dirty="0" smtClean="0">
                <a:solidFill>
                  <a:srgbClr val="FFFF00"/>
                </a:solidFill>
              </a:rPr>
              <a:t>結</a:t>
            </a:r>
            <a:r>
              <a:rPr lang="zh-CN" altLang="en-US" sz="3600" dirty="0">
                <a:solidFill>
                  <a:srgbClr val="FFFF00"/>
                </a:solidFill>
              </a:rPr>
              <a:t>論：我們要珍惜人生的時間 </a:t>
            </a:r>
            <a:r>
              <a:rPr lang="en-US" altLang="zh-CN" sz="3600" dirty="0">
                <a:solidFill>
                  <a:srgbClr val="FFFF00"/>
                </a:solidFill>
              </a:rPr>
              <a:t>(9:7-10)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敬畏神的人如何看待人生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什麼是“敬畏神的人”？ </a:t>
            </a:r>
            <a:r>
              <a:rPr lang="en-US" altLang="zh-CN" sz="4000" dirty="0"/>
              <a:t>(7:16-18)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如何看待人生的苦難 </a:t>
            </a:r>
            <a:r>
              <a:rPr lang="en-US" altLang="zh-CN" sz="4000" dirty="0"/>
              <a:t>(6:10-12; 7:13-14)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如何看待世間的不公 </a:t>
            </a:r>
            <a:r>
              <a:rPr lang="en-US" altLang="zh-CN" sz="4000" dirty="0"/>
              <a:t>(8:9-17)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/>
              <a:t>如何看待人生的短暫 </a:t>
            </a:r>
            <a:r>
              <a:rPr lang="en-US" altLang="zh-CN" sz="4000" dirty="0"/>
              <a:t>(9:2-10)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190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人生的意義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400" dirty="0" smtClean="0"/>
              <a:t>第一，敬畏神，順服神</a:t>
            </a:r>
            <a:endParaRPr lang="en-US" altLang="zh-CN" sz="4400" dirty="0" smtClean="0"/>
          </a:p>
          <a:p>
            <a:r>
              <a:rPr lang="zh-CN" altLang="en-US" sz="4400" dirty="0" smtClean="0"/>
              <a:t>第二，在勞碌中吃喝快樂，享受人生</a:t>
            </a:r>
            <a:endParaRPr lang="en-US" altLang="zh-CN" sz="44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23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5685</TotalTime>
  <Words>7556</Words>
  <Application>Microsoft Office PowerPoint</Application>
  <PresentationFormat>全屏显示(4:3)</PresentationFormat>
  <Paragraphs>392</Paragraphs>
  <Slides>103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103</vt:i4>
      </vt:variant>
    </vt:vector>
  </HeadingPairs>
  <TitlesOfParts>
    <vt:vector size="105" baseType="lpstr">
      <vt:lpstr>Office 主题</vt:lpstr>
      <vt:lpstr>演示文稿</vt:lpstr>
      <vt:lpstr>傳道書的福音信息</vt:lpstr>
      <vt:lpstr>PowerPoint 演示文稿</vt:lpstr>
      <vt:lpstr>科學家所認爲宇宙未來</vt:lpstr>
      <vt:lpstr>PowerPoint 演示文稿</vt:lpstr>
      <vt:lpstr>敬畏神的人如何看待人生</vt:lpstr>
      <vt:lpstr>敬畏神的人如何看待人生</vt:lpstr>
      <vt:lpstr>什麼是“敬畏神的人”？ (7:16-18)</vt:lpstr>
      <vt:lpstr>什麼是“敬畏神的人”？ (7:16-18)</vt:lpstr>
      <vt:lpstr>什麼是“敬畏神的人”？ (7:16-18)</vt:lpstr>
      <vt:lpstr>什麼是“敬畏神的人”？ (7:16-18)</vt:lpstr>
      <vt:lpstr>什麼是“敬畏神的人”？ (7:16-18)</vt:lpstr>
      <vt:lpstr>所羅門談“人都有罪”</vt:lpstr>
      <vt:lpstr>什麼是“敬畏神的人”？ (7:16-18)</vt:lpstr>
      <vt:lpstr>什麼是“敬畏神的人”？ (7:16-18)</vt:lpstr>
      <vt:lpstr>什麼是“敬畏神的人”？ (7:16-18)</vt:lpstr>
      <vt:lpstr>什麼是“敬畏神的人”？ (7:16-18)</vt:lpstr>
      <vt:lpstr>敬畏神的人如何看待人生</vt:lpstr>
      <vt:lpstr>PowerPoint 演示文稿</vt:lpstr>
      <vt:lpstr>如何看待人生的苦難  (6:10-12; 7:13-14)</vt:lpstr>
      <vt:lpstr>看待苦難的五個要點</vt:lpstr>
      <vt:lpstr>看待苦難的五個要點</vt:lpstr>
      <vt:lpstr>降服掌權的神 (6:10-11)</vt:lpstr>
      <vt:lpstr>PowerPoint 演示文稿</vt:lpstr>
      <vt:lpstr>降服掌權的神 (6:10-11)</vt:lpstr>
      <vt:lpstr>降服掌權的神 (6:10-11)</vt:lpstr>
      <vt:lpstr>降服掌權的神 (6:10-11)</vt:lpstr>
      <vt:lpstr>降服掌權的神 (6:10-11)</vt:lpstr>
      <vt:lpstr>降服掌權的神 (6:10-11)</vt:lpstr>
      <vt:lpstr>看待苦難的五個要點</vt:lpstr>
      <vt:lpstr>信靠良善的神 (6:12)</vt:lpstr>
      <vt:lpstr>PowerPoint 演示文稿</vt:lpstr>
      <vt:lpstr>信靠良善的神 (6:12)</vt:lpstr>
      <vt:lpstr>PowerPoint 演示文稿</vt:lpstr>
      <vt:lpstr>信靠良善的神 (6:12)</vt:lpstr>
      <vt:lpstr>信靠良善的神 (6:12)</vt:lpstr>
      <vt:lpstr>看待苦難的五個要點</vt:lpstr>
      <vt:lpstr>寄望至高的神 (7:13)</vt:lpstr>
      <vt:lpstr>看待苦難的五個要點</vt:lpstr>
      <vt:lpstr>信靠智慧的神 (7:14a)</vt:lpstr>
      <vt:lpstr>信靠智慧的神 (7:14a)</vt:lpstr>
      <vt:lpstr>從路得記看神在苦難中的智慧</vt:lpstr>
      <vt:lpstr>從路得記看神在苦難中的智慧</vt:lpstr>
      <vt:lpstr>從路得記看神在苦難中的智慧</vt:lpstr>
      <vt:lpstr>信靠智慧的神 (7:14a)</vt:lpstr>
      <vt:lpstr>看待苦難的五個要點</vt:lpstr>
      <vt:lpstr>敬拜偉大的神 (7:14b)</vt:lpstr>
      <vt:lpstr>看待苦難的五個要點</vt:lpstr>
      <vt:lpstr>敬畏神的人如何看待人生</vt:lpstr>
      <vt:lpstr>PowerPoint 演示文稿</vt:lpstr>
      <vt:lpstr>敬畏神的人如何看待人生</vt:lpstr>
      <vt:lpstr>PowerPoint 演示文稿</vt:lpstr>
      <vt:lpstr>PowerPoint 演示文稿</vt:lpstr>
      <vt:lpstr>如何看待世間的不公 (8:9-17)</vt:lpstr>
      <vt:lpstr>如何看待世間的不公 (8:9-17)</vt:lpstr>
      <vt:lpstr>所羅門要思想世上的不公</vt:lpstr>
      <vt:lpstr>所羅門要思想世上的不公</vt:lpstr>
      <vt:lpstr>不公平的世界 (8:9-10)</vt:lpstr>
      <vt:lpstr>不公平的世界 (8:9-10)</vt:lpstr>
      <vt:lpstr>所羅門要思想世上的不公</vt:lpstr>
      <vt:lpstr>不公平的原因 (8:11-12a)</vt:lpstr>
      <vt:lpstr>不公平的原因 (8:11-12a)</vt:lpstr>
      <vt:lpstr>所羅門要思想世上的不公</vt:lpstr>
      <vt:lpstr>如何看待不公平 (8:12b-17)</vt:lpstr>
      <vt:lpstr>如何看待不公平 (8:12b-17)</vt:lpstr>
      <vt:lpstr>如何看待不公平 (8:12b-17)</vt:lpstr>
      <vt:lpstr>如何看待不公平 (8:12b-17)</vt:lpstr>
      <vt:lpstr>如何看待不公平 (8:12b-17)</vt:lpstr>
      <vt:lpstr>如何看待不公平 (8:12b-17)</vt:lpstr>
      <vt:lpstr>如何看待不公平 (8:12b-17)</vt:lpstr>
      <vt:lpstr>PowerPoint 演示文稿</vt:lpstr>
      <vt:lpstr>如何看待不公平 (8:12b-17)</vt:lpstr>
      <vt:lpstr>敬畏神的人如何看待人生</vt:lpstr>
      <vt:lpstr>Cryonic Preservation (Cryonics)</vt:lpstr>
      <vt:lpstr>如何看待人生的短暫 (9:2-10)</vt:lpstr>
      <vt:lpstr>如何看待人生的短暫 (9:2-10)</vt:lpstr>
      <vt:lpstr>如何看待人生的短暫 (9:2-10)</vt:lpstr>
      <vt:lpstr>如何看待人生的短暫 (9:2-10)</vt:lpstr>
      <vt:lpstr>觀察：死亡是不可避免的現實 (9:2-3)</vt:lpstr>
      <vt:lpstr>觀察：死亡是不可避免的現實 (9:2-3)</vt:lpstr>
      <vt:lpstr>觀察：死亡是不可避免的現實 (9:2-3)</vt:lpstr>
      <vt:lpstr>如何看待人生的短暫 (9:2-10)</vt:lpstr>
      <vt:lpstr>結論：我們要抓住活著的優勢 (9:4-5a)</vt:lpstr>
      <vt:lpstr>結論：我們要抓住活著的優勢 (9:4-5a)</vt:lpstr>
      <vt:lpstr>如何看待人生的短暫 (9:2-10)</vt:lpstr>
      <vt:lpstr>觀察：死亡是徹底分隔的過度 (9:5b-6)</vt:lpstr>
      <vt:lpstr>觀察：死亡是徹底分隔的過度 (9:5b-6)</vt:lpstr>
      <vt:lpstr>觀察：死亡是徹底分隔的過度 (9:5b-6)</vt:lpstr>
      <vt:lpstr>PowerPoint 演示文稿</vt:lpstr>
      <vt:lpstr>觀察：死亡是徹底分隔的過度 (9:5b-6)</vt:lpstr>
      <vt:lpstr>如何看待人生的短暫 (9:2-10)</vt:lpstr>
      <vt:lpstr>結論：我們要珍惜人生的時間 (9:7-10)</vt:lpstr>
      <vt:lpstr>結論：我們要珍惜人生的時間 (9:7-10)</vt:lpstr>
      <vt:lpstr>提摩太前書4:1-4</vt:lpstr>
      <vt:lpstr>結論：我們要珍惜人生的時間 (9:7-10)</vt:lpstr>
      <vt:lpstr>結論：我們要珍惜人生的時間 (9:7-10)</vt:lpstr>
      <vt:lpstr>結論：我們要珍惜人生的時間 (9:7-10)</vt:lpstr>
      <vt:lpstr>如何看待人生的短暫 (9:2-10)</vt:lpstr>
      <vt:lpstr>敬畏神的人如何看待人生</vt:lpstr>
      <vt:lpstr>人生的意義</vt:lpstr>
      <vt:lpstr>PowerPoint 演示文稿</vt:lpstr>
      <vt:lpstr>PowerPoint 演示文稿</vt:lpstr>
      <vt:lpstr>PowerPoint 演示文稿</vt:lpstr>
      <vt:lpstr>傳道書的福音信息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基本釋經學</dc:title>
  <dc:creator>HP</dc:creator>
  <cp:lastModifiedBy>Bart and Elle</cp:lastModifiedBy>
  <cp:revision>515</cp:revision>
  <dcterms:created xsi:type="dcterms:W3CDTF">2018-04-03T17:05:34Z</dcterms:created>
  <dcterms:modified xsi:type="dcterms:W3CDTF">2023-05-28T16:37:40Z</dcterms:modified>
</cp:coreProperties>
</file>