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0"/>
  </p:notesMasterIdLst>
  <p:sldIdLst>
    <p:sldId id="256" r:id="rId3"/>
    <p:sldId id="1766" r:id="rId4"/>
    <p:sldId id="1767" r:id="rId5"/>
    <p:sldId id="1768" r:id="rId6"/>
    <p:sldId id="1769" r:id="rId7"/>
    <p:sldId id="1770" r:id="rId8"/>
    <p:sldId id="1757" r:id="rId9"/>
    <p:sldId id="1771" r:id="rId10"/>
    <p:sldId id="1773" r:id="rId11"/>
    <p:sldId id="1772" r:id="rId12"/>
    <p:sldId id="1774" r:id="rId13"/>
    <p:sldId id="1775" r:id="rId14"/>
    <p:sldId id="1777" r:id="rId15"/>
    <p:sldId id="1778" r:id="rId16"/>
    <p:sldId id="1779" r:id="rId17"/>
    <p:sldId id="1780" r:id="rId18"/>
    <p:sldId id="1781" r:id="rId19"/>
    <p:sldId id="1776" r:id="rId20"/>
    <p:sldId id="1782" r:id="rId21"/>
    <p:sldId id="1783" r:id="rId22"/>
    <p:sldId id="1784" r:id="rId23"/>
    <p:sldId id="1786" r:id="rId24"/>
    <p:sldId id="1787" r:id="rId25"/>
    <p:sldId id="1788" r:id="rId26"/>
    <p:sldId id="1789" r:id="rId27"/>
    <p:sldId id="1790" r:id="rId28"/>
    <p:sldId id="1785" r:id="rId29"/>
    <p:sldId id="1791" r:id="rId30"/>
    <p:sldId id="1793" r:id="rId31"/>
    <p:sldId id="1795" r:id="rId32"/>
    <p:sldId id="1796" r:id="rId33"/>
    <p:sldId id="1794" r:id="rId34"/>
    <p:sldId id="1797" r:id="rId35"/>
    <p:sldId id="1792" r:id="rId36"/>
    <p:sldId id="1799" r:id="rId37"/>
    <p:sldId id="1800" r:id="rId38"/>
    <p:sldId id="1798" r:id="rId39"/>
    <p:sldId id="1801" r:id="rId40"/>
    <p:sldId id="1802" r:id="rId41"/>
    <p:sldId id="1803" r:id="rId42"/>
    <p:sldId id="1804" r:id="rId43"/>
    <p:sldId id="1805" r:id="rId44"/>
    <p:sldId id="1806" r:id="rId45"/>
    <p:sldId id="1807" r:id="rId46"/>
    <p:sldId id="1808" r:id="rId47"/>
    <p:sldId id="1810" r:id="rId48"/>
    <p:sldId id="1811" r:id="rId49"/>
    <p:sldId id="1812" r:id="rId50"/>
    <p:sldId id="1815" r:id="rId51"/>
    <p:sldId id="1813" r:id="rId52"/>
    <p:sldId id="1816" r:id="rId53"/>
    <p:sldId id="1814" r:id="rId54"/>
    <p:sldId id="1809" r:id="rId55"/>
    <p:sldId id="1817" r:id="rId56"/>
    <p:sldId id="1760" r:id="rId57"/>
    <p:sldId id="1762" r:id="rId58"/>
    <p:sldId id="1819" r:id="rId59"/>
    <p:sldId id="1818" r:id="rId60"/>
    <p:sldId id="1820" r:id="rId61"/>
    <p:sldId id="1822" r:id="rId62"/>
    <p:sldId id="1823" r:id="rId63"/>
    <p:sldId id="1824" r:id="rId64"/>
    <p:sldId id="1825" r:id="rId65"/>
    <p:sldId id="1821" r:id="rId66"/>
    <p:sldId id="1828" r:id="rId67"/>
    <p:sldId id="1826" r:id="rId68"/>
    <p:sldId id="1887" r:id="rId69"/>
    <p:sldId id="1830" r:id="rId70"/>
    <p:sldId id="1831" r:id="rId71"/>
    <p:sldId id="1829" r:id="rId72"/>
    <p:sldId id="1832" r:id="rId73"/>
    <p:sldId id="1833" r:id="rId74"/>
    <p:sldId id="1835" r:id="rId75"/>
    <p:sldId id="1836" r:id="rId76"/>
    <p:sldId id="1837" r:id="rId77"/>
    <p:sldId id="1838" r:id="rId78"/>
    <p:sldId id="1839" r:id="rId79"/>
    <p:sldId id="1834" r:id="rId80"/>
    <p:sldId id="1827" r:id="rId81"/>
    <p:sldId id="1763" r:id="rId82"/>
    <p:sldId id="1840" r:id="rId83"/>
    <p:sldId id="1842" r:id="rId84"/>
    <p:sldId id="1843" r:id="rId85"/>
    <p:sldId id="1844" r:id="rId86"/>
    <p:sldId id="1841" r:id="rId87"/>
    <p:sldId id="1845" r:id="rId88"/>
    <p:sldId id="1847" r:id="rId89"/>
    <p:sldId id="1846" r:id="rId90"/>
    <p:sldId id="1848" r:id="rId91"/>
    <p:sldId id="1764" r:id="rId92"/>
    <p:sldId id="1849" r:id="rId93"/>
    <p:sldId id="1850" r:id="rId94"/>
    <p:sldId id="1851" r:id="rId95"/>
    <p:sldId id="1855" r:id="rId96"/>
    <p:sldId id="1758" r:id="rId97"/>
    <p:sldId id="1852" r:id="rId98"/>
    <p:sldId id="1853" r:id="rId99"/>
    <p:sldId id="1856" r:id="rId100"/>
    <p:sldId id="1857" r:id="rId101"/>
    <p:sldId id="1854" r:id="rId102"/>
    <p:sldId id="1859" r:id="rId103"/>
    <p:sldId id="1860" r:id="rId104"/>
    <p:sldId id="1863" r:id="rId105"/>
    <p:sldId id="1862" r:id="rId106"/>
    <p:sldId id="1864" r:id="rId107"/>
    <p:sldId id="1861" r:id="rId108"/>
    <p:sldId id="1865" r:id="rId109"/>
    <p:sldId id="1866" r:id="rId110"/>
    <p:sldId id="1867" r:id="rId111"/>
    <p:sldId id="1868" r:id="rId112"/>
    <p:sldId id="1869" r:id="rId113"/>
    <p:sldId id="1871" r:id="rId114"/>
    <p:sldId id="1872" r:id="rId115"/>
    <p:sldId id="1873" r:id="rId116"/>
    <p:sldId id="1870" r:id="rId117"/>
    <p:sldId id="1874" r:id="rId118"/>
    <p:sldId id="1875" r:id="rId119"/>
    <p:sldId id="1876" r:id="rId120"/>
    <p:sldId id="1877" r:id="rId121"/>
    <p:sldId id="1881" r:id="rId122"/>
    <p:sldId id="1882" r:id="rId123"/>
    <p:sldId id="1883" r:id="rId124"/>
    <p:sldId id="1879" r:id="rId125"/>
    <p:sldId id="1884" r:id="rId126"/>
    <p:sldId id="1880" r:id="rId127"/>
    <p:sldId id="1885" r:id="rId128"/>
    <p:sldId id="1886" r:id="rId1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6380" autoAdjust="0"/>
  </p:normalViewPr>
  <p:slideViewPr>
    <p:cSldViewPr>
      <p:cViewPr>
        <p:scale>
          <a:sx n="66" d="100"/>
          <a:sy n="66" d="100"/>
        </p:scale>
        <p:origin x="-1757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E186-A846-44C4-860C-496C15ADF62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DBE7-DE25-4454-9C98-984FF9F12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4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8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1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6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4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____1.pptx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>
                <a:latin typeface="黑体" pitchFamily="49" charset="-122"/>
                <a:ea typeface="黑体" pitchFamily="49" charset="-122"/>
              </a:rPr>
              <a:t>傳道</a:t>
            </a:r>
            <a:r>
              <a:rPr lang="zh-CN" altLang="en-US" sz="7200" dirty="0" smtClean="0">
                <a:latin typeface="黑体" pitchFamily="49" charset="-122"/>
                <a:ea typeface="黑体" pitchFamily="49" charset="-122"/>
              </a:rPr>
              <a:t>書的福音信息</a:t>
            </a:r>
            <a:endParaRPr lang="en-US" sz="7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</a:t>
            </a:r>
            <a:r>
              <a:rPr lang="zh-CN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人生的意義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</a:t>
            </a:r>
            <a:endParaRPr lang="en-US" altLang="zh-TW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(</a:t>
            </a:r>
            <a:r>
              <a:rPr lang="zh-CN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一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)</a:t>
            </a:r>
            <a:endParaRPr lang="en-US" altLang="zh-CN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所羅門談人生的意義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3600" b="1" u="sng" dirty="0"/>
              <a:t>列王記上</a:t>
            </a:r>
            <a:r>
              <a:rPr lang="en-US" altLang="zh-TW" sz="3600" b="1" u="sng" dirty="0" smtClean="0"/>
              <a:t>11:3-4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 smtClean="0"/>
              <a:t>3 </a:t>
            </a:r>
            <a:r>
              <a:rPr lang="zh-TW" altLang="en-US" sz="3600" dirty="0"/>
              <a:t>所羅門有妃七百，都是公主。還有嬪三百。</a:t>
            </a:r>
            <a:r>
              <a:rPr lang="zh-TW" altLang="en-US" sz="3600" dirty="0">
                <a:solidFill>
                  <a:srgbClr val="FFFF00"/>
                </a:solidFill>
              </a:rPr>
              <a:t>這些妃嬪誘惑他的心</a:t>
            </a:r>
            <a:r>
              <a:rPr lang="zh-TW" altLang="en-US" sz="3600" dirty="0"/>
              <a:t>。</a:t>
            </a:r>
            <a:r>
              <a:rPr lang="en-US" altLang="zh-TW" sz="3600" dirty="0"/>
              <a:t>4 </a:t>
            </a:r>
            <a:r>
              <a:rPr lang="zh-TW" altLang="en-US" sz="3600" dirty="0"/>
              <a:t>所羅門年老的時候，</a:t>
            </a:r>
            <a:r>
              <a:rPr lang="zh-TW" altLang="en-US" sz="3600" dirty="0">
                <a:solidFill>
                  <a:srgbClr val="FFFF00"/>
                </a:solidFill>
              </a:rPr>
              <a:t>他的妃嬪誘惑他的心去隨從別神</a:t>
            </a:r>
            <a:r>
              <a:rPr lang="zh-TW" altLang="en-US" sz="3600" dirty="0"/>
              <a:t>，不效法他父親大衛誠誠實實地順服耶和華他的神。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dirty="0" smtClean="0"/>
              <a:t>神允許所羅門有一段時間離棄神，让他也可以</a:t>
            </a:r>
            <a:r>
              <a:rPr lang="zh-CN" altLang="en-US" sz="3600" u="sng" dirty="0" smtClean="0">
                <a:solidFill>
                  <a:srgbClr val="66FFFF"/>
                </a:solidFill>
              </a:rPr>
              <a:t>從背離神的角度</a:t>
            </a:r>
            <a:r>
              <a:rPr lang="zh-CN" altLang="en-US" sz="3600" dirty="0" smtClean="0">
                <a:solidFill>
                  <a:srgbClr val="66FFFF"/>
                </a:solidFill>
              </a:rPr>
              <a:t>來思考人生</a:t>
            </a:r>
            <a:r>
              <a:rPr lang="zh-CN" altLang="en-US" sz="3600" dirty="0" smtClean="0"/>
              <a:t>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02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凡事都有定期，天下萬務都有定時。 </a:t>
            </a:r>
            <a:r>
              <a:rPr lang="en-US" altLang="zh-TW" dirty="0"/>
              <a:t>2</a:t>
            </a:r>
            <a:r>
              <a:rPr lang="zh-TW" altLang="en-US" dirty="0"/>
              <a:t>生有時，死有時；栽種有時，拔出所栽種的也有時；</a:t>
            </a:r>
            <a:r>
              <a:rPr lang="en-US" altLang="zh-TW" dirty="0"/>
              <a:t>3</a:t>
            </a:r>
            <a:r>
              <a:rPr lang="zh-TW" altLang="en-US" dirty="0"/>
              <a:t>殺戮有時，醫治有時；拆毀有時，建造有時；</a:t>
            </a:r>
            <a:r>
              <a:rPr lang="en-US" altLang="zh-TW" dirty="0"/>
              <a:t>4</a:t>
            </a:r>
            <a:r>
              <a:rPr lang="zh-TW" altLang="en-US" dirty="0"/>
              <a:t>哭有時，笑有時；哀慟有時，跳舞有時；</a:t>
            </a:r>
            <a:r>
              <a:rPr lang="en-US" altLang="zh-TW" dirty="0"/>
              <a:t>5</a:t>
            </a:r>
            <a:r>
              <a:rPr lang="zh-TW" altLang="en-US" dirty="0"/>
              <a:t>拋擲石頭有時，堆聚石頭有時；懷抱有時，不懷抱有時；</a:t>
            </a:r>
            <a:r>
              <a:rPr lang="en-US" altLang="zh-TW" dirty="0"/>
              <a:t>6</a:t>
            </a:r>
            <a:r>
              <a:rPr lang="zh-TW" altLang="en-US" dirty="0"/>
              <a:t>尋找有時，失落有時；保守有時，捨棄有時；</a:t>
            </a:r>
            <a:r>
              <a:rPr lang="en-US" altLang="zh-TW" dirty="0"/>
              <a:t>7</a:t>
            </a:r>
            <a:r>
              <a:rPr lang="zh-TW" altLang="en-US" dirty="0"/>
              <a:t>撕裂有時，縫補有時；靜默有時，言語有時；</a:t>
            </a:r>
            <a:r>
              <a:rPr lang="en-US" altLang="zh-TW" dirty="0"/>
              <a:t>8</a:t>
            </a:r>
            <a:r>
              <a:rPr lang="zh-TW" altLang="en-US" dirty="0"/>
              <a:t>喜愛有時，恨惡有時；爭戰有時，和好有時。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0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9 </a:t>
            </a:r>
            <a:r>
              <a:rPr lang="zh-TW" altLang="en-US" dirty="0"/>
              <a:t>這樣看來，做事的人在他的勞碌上有什麼益處呢？ </a:t>
            </a:r>
            <a:r>
              <a:rPr lang="en-US" altLang="zh-TW" dirty="0"/>
              <a:t>10</a:t>
            </a:r>
            <a:r>
              <a:rPr lang="zh-TW" altLang="en-US" dirty="0"/>
              <a:t>我見神叫世人勞苦，使他們在其中受經練。 </a:t>
            </a:r>
            <a:r>
              <a:rPr lang="en-US" altLang="zh-TW" dirty="0"/>
              <a:t>11</a:t>
            </a:r>
            <a:r>
              <a:rPr lang="zh-TW" altLang="en-US" dirty="0"/>
              <a:t>神造萬物，各按其時成為美好，又將永生安置在世人心裡。然而神從始至終的作為，人不能參透。 </a:t>
            </a:r>
            <a:r>
              <a:rPr lang="en-US" altLang="zh-TW" dirty="0"/>
              <a:t>12</a:t>
            </a:r>
            <a:r>
              <a:rPr lang="zh-TW" altLang="en-US" dirty="0"/>
              <a:t>我知道世人，莫強如終身喜樂行善； </a:t>
            </a:r>
            <a:r>
              <a:rPr lang="en-US" altLang="zh-TW" dirty="0"/>
              <a:t>13</a:t>
            </a:r>
            <a:r>
              <a:rPr lang="zh-TW" altLang="en-US" dirty="0"/>
              <a:t>並且人人吃喝，在他一切勞碌中享福，這也是神的恩賜。 </a:t>
            </a:r>
            <a:r>
              <a:rPr lang="en-US" altLang="zh-TW" dirty="0"/>
              <a:t>14</a:t>
            </a:r>
            <a:r>
              <a:rPr lang="zh-TW" altLang="en-US" dirty="0"/>
              <a:t>我知道神一切所做的都必永存；無所增添，無所減少。神這樣行，是要人在他面前存敬畏的心。 </a:t>
            </a:r>
            <a:r>
              <a:rPr lang="en-US" altLang="zh-TW" dirty="0"/>
              <a:t>15</a:t>
            </a:r>
            <a:r>
              <a:rPr lang="zh-TW" altLang="en-US" dirty="0"/>
              <a:t>現今的事早先就有了，將來的事早已也有了，並且神使已過的事重新再來。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5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神的主</a:t>
            </a:r>
            <a:r>
              <a:rPr lang="zh-CN" altLang="en-US" dirty="0" smtClean="0"/>
              <a:t>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dirty="0" smtClean="0"/>
              <a:t>一位</a:t>
            </a:r>
            <a:r>
              <a:rPr lang="en-US" altLang="zh-CN" dirty="0" smtClean="0"/>
              <a:t>23</a:t>
            </a:r>
            <a:r>
              <a:rPr lang="zh-CN" altLang="en-US" dirty="0" smtClean="0"/>
              <a:t>嵗的年輕人</a:t>
            </a:r>
            <a:r>
              <a:rPr lang="en-US" altLang="zh-CN" dirty="0" smtClean="0"/>
              <a:t>; </a:t>
            </a:r>
            <a:r>
              <a:rPr lang="zh-CN" altLang="en-US" dirty="0" smtClean="0"/>
              <a:t>住在</a:t>
            </a:r>
            <a:r>
              <a:rPr lang="en-US" altLang="zh-CN" dirty="0"/>
              <a:t>Illinois</a:t>
            </a:r>
            <a:r>
              <a:rPr lang="zh-CN" altLang="zh-CN" dirty="0"/>
              <a:t>的</a:t>
            </a:r>
            <a:r>
              <a:rPr lang="en-US" altLang="zh-CN" dirty="0"/>
              <a:t>New </a:t>
            </a:r>
            <a:r>
              <a:rPr lang="en-US" altLang="zh-CN" dirty="0" smtClean="0"/>
              <a:t>Salem</a:t>
            </a:r>
          </a:p>
          <a:p>
            <a:r>
              <a:rPr lang="zh-CN" altLang="en-US" dirty="0" smtClean="0"/>
              <a:t>他和他的朋友</a:t>
            </a:r>
            <a:r>
              <a:rPr lang="en-US" altLang="zh-CN" dirty="0"/>
              <a:t>William </a:t>
            </a:r>
            <a:r>
              <a:rPr lang="en-US" altLang="zh-CN" dirty="0" smtClean="0"/>
              <a:t>Berry</a:t>
            </a:r>
            <a:r>
              <a:rPr lang="zh-CN" altLang="en-US" dirty="0" smtClean="0"/>
              <a:t>開了一家雜貨店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50</a:t>
            </a:r>
            <a:r>
              <a:rPr lang="zh-CN" altLang="en-US" dirty="0" smtClean="0"/>
              <a:t>美分買了一個木桶</a:t>
            </a:r>
            <a:endParaRPr lang="en-US" altLang="zh-CN" dirty="0" smtClean="0"/>
          </a:p>
          <a:p>
            <a:r>
              <a:rPr lang="zh-CN" altLang="en-US" dirty="0" smtClean="0"/>
              <a:t>木桶底下有一本書 </a:t>
            </a:r>
            <a:r>
              <a:rPr lang="en-US" altLang="zh-CN" dirty="0" smtClean="0"/>
              <a:t>Blackstone’s </a:t>
            </a:r>
            <a:r>
              <a:rPr lang="en-US" altLang="zh-CN" dirty="0"/>
              <a:t>Commentary on English </a:t>
            </a:r>
            <a:r>
              <a:rPr lang="en-US" altLang="zh-CN" dirty="0" smtClean="0"/>
              <a:t>Law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1855</a:t>
            </a:r>
            <a:r>
              <a:rPr lang="zh-CN" altLang="en-US" dirty="0" smtClean="0"/>
              <a:t>年，</a:t>
            </a:r>
            <a:r>
              <a:rPr lang="zh-TW" altLang="en-US" dirty="0"/>
              <a:t>贏了一場鐵路方面的大官</a:t>
            </a:r>
            <a:r>
              <a:rPr lang="zh-TW" altLang="en-US" dirty="0" smtClean="0"/>
              <a:t>司</a:t>
            </a:r>
            <a:endParaRPr lang="en-US" altLang="zh-TW" dirty="0" smtClean="0"/>
          </a:p>
          <a:p>
            <a:r>
              <a:rPr lang="zh-CN" altLang="en-US" dirty="0" smtClean="0"/>
              <a:t>與</a:t>
            </a:r>
            <a:r>
              <a:rPr lang="en-US" altLang="zh-CN" dirty="0"/>
              <a:t>Stephen </a:t>
            </a:r>
            <a:r>
              <a:rPr lang="en-US" altLang="zh-CN" dirty="0" smtClean="0"/>
              <a:t>Douglas</a:t>
            </a:r>
            <a:r>
              <a:rPr lang="zh-CN" altLang="en-US" dirty="0" smtClean="0"/>
              <a:t>展開</a:t>
            </a:r>
            <a:r>
              <a:rPr lang="en-US" altLang="zh-CN" dirty="0" smtClean="0"/>
              <a:t>7</a:t>
            </a:r>
            <a:r>
              <a:rPr lang="zh-CN" altLang="en-US" dirty="0" smtClean="0"/>
              <a:t>次公開辯論</a:t>
            </a:r>
            <a:endParaRPr lang="en-US" altLang="zh-CN" dirty="0" smtClean="0"/>
          </a:p>
          <a:p>
            <a:r>
              <a:rPr lang="zh-CN" altLang="en-US" dirty="0" smtClean="0"/>
              <a:t>成爲美國的第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位總統</a:t>
            </a:r>
            <a:r>
              <a:rPr lang="en-US" altLang="zh-CN" dirty="0" smtClean="0"/>
              <a:t>——Abraham Lincoln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6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凡事都有定期，天下萬務都有定時。 </a:t>
            </a:r>
            <a:r>
              <a:rPr lang="en-US" altLang="zh-TW" dirty="0"/>
              <a:t>2</a:t>
            </a:r>
            <a:r>
              <a:rPr lang="zh-TW" altLang="en-US" dirty="0"/>
              <a:t>生有時，死有時；栽種有時，拔出所栽種的也有時；</a:t>
            </a:r>
            <a:r>
              <a:rPr lang="en-US" altLang="zh-TW" dirty="0"/>
              <a:t>3</a:t>
            </a:r>
            <a:r>
              <a:rPr lang="zh-TW" altLang="en-US" dirty="0"/>
              <a:t>殺戮有時，醫治有時；拆毀有時，建造有時；</a:t>
            </a:r>
            <a:r>
              <a:rPr lang="en-US" altLang="zh-TW" dirty="0"/>
              <a:t>4</a:t>
            </a:r>
            <a:r>
              <a:rPr lang="zh-TW" altLang="en-US" dirty="0"/>
              <a:t>哭有時，笑有時；哀慟有時，跳舞有時；</a:t>
            </a:r>
            <a:r>
              <a:rPr lang="en-US" altLang="zh-TW" dirty="0"/>
              <a:t>5</a:t>
            </a:r>
            <a:r>
              <a:rPr lang="zh-TW" altLang="en-US" dirty="0"/>
              <a:t>拋擲石頭有時，堆聚石頭有時；懷抱有時，不懷抱有時；</a:t>
            </a:r>
            <a:r>
              <a:rPr lang="en-US" altLang="zh-TW" dirty="0"/>
              <a:t>6</a:t>
            </a:r>
            <a:r>
              <a:rPr lang="zh-TW" altLang="en-US" dirty="0"/>
              <a:t>尋找有時，失落有時；保守有時，捨棄有時；</a:t>
            </a:r>
            <a:r>
              <a:rPr lang="en-US" altLang="zh-TW" dirty="0"/>
              <a:t>7</a:t>
            </a:r>
            <a:r>
              <a:rPr lang="zh-TW" altLang="en-US" dirty="0"/>
              <a:t>撕裂有時，縫補有時；靜默有時，言語有時；</a:t>
            </a:r>
            <a:r>
              <a:rPr lang="en-US" altLang="zh-TW" dirty="0"/>
              <a:t>8</a:t>
            </a:r>
            <a:r>
              <a:rPr lang="zh-TW" altLang="en-US" dirty="0"/>
              <a:t>喜愛有時，恨惡有時；爭戰有時，和好有時。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48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07192"/>
              </p:ext>
            </p:extLst>
          </p:nvPr>
        </p:nvGraphicFramePr>
        <p:xfrm>
          <a:off x="125644" y="476672"/>
          <a:ext cx="3929216" cy="598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8474"/>
                <a:gridCol w="1330371"/>
                <a:gridCol w="1330371"/>
              </a:tblGrid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800" dirty="0" smtClean="0">
                          <a:solidFill>
                            <a:schemeClr val="bg1"/>
                          </a:solidFill>
                          <a:effectLst/>
                        </a:rPr>
                        <a:t>3: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zh-CN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800" dirty="0" smtClean="0">
                          <a:solidFill>
                            <a:schemeClr val="bg1"/>
                          </a:solidFill>
                          <a:effectLst/>
                        </a:rPr>
                        <a:t>3:3</a:t>
                      </a:r>
                      <a:endParaRPr lang="zh-CN" altLang="zh-CN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800" dirty="0" smtClean="0">
                          <a:solidFill>
                            <a:schemeClr val="bg1"/>
                          </a:solidFill>
                          <a:effectLst/>
                        </a:rPr>
                        <a:t>3:4</a:t>
                      </a:r>
                      <a:endParaRPr lang="zh-CN" altLang="zh-CN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bg1"/>
                          </a:solidFill>
                          <a:effectLst/>
                        </a:rPr>
                        <a:t>3:5</a:t>
                      </a:r>
                      <a:endParaRPr lang="zh-CN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bg1"/>
                          </a:solidFill>
                          <a:effectLst/>
                        </a:rPr>
                        <a:t>3:6</a:t>
                      </a:r>
                      <a:endParaRPr lang="zh-CN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8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bg1"/>
                          </a:solidFill>
                          <a:effectLst/>
                        </a:rPr>
                        <a:t>3:7</a:t>
                      </a:r>
                      <a:endParaRPr lang="zh-CN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86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右大括号 1"/>
          <p:cNvSpPr/>
          <p:nvPr/>
        </p:nvSpPr>
        <p:spPr>
          <a:xfrm>
            <a:off x="4158092" y="548680"/>
            <a:ext cx="720080" cy="1872208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>
            <a:off x="4158092" y="2602632"/>
            <a:ext cx="576064" cy="1834480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大括号 6"/>
          <p:cNvSpPr/>
          <p:nvPr/>
        </p:nvSpPr>
        <p:spPr>
          <a:xfrm>
            <a:off x="4158092" y="4581128"/>
            <a:ext cx="720080" cy="1872208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大括号 7"/>
          <p:cNvSpPr/>
          <p:nvPr/>
        </p:nvSpPr>
        <p:spPr>
          <a:xfrm>
            <a:off x="4858697" y="535714"/>
            <a:ext cx="720080" cy="5904656"/>
          </a:xfrm>
          <a:prstGeom prst="rightBrace">
            <a:avLst/>
          </a:prstGeom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FFFF"/>
              </a:solidFill>
            </a:endParaRPr>
          </a:p>
        </p:txBody>
      </p:sp>
      <p:graphicFrame>
        <p:nvGraphicFramePr>
          <p:cNvPr id="9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49924"/>
              </p:ext>
            </p:extLst>
          </p:nvPr>
        </p:nvGraphicFramePr>
        <p:xfrm>
          <a:off x="5544396" y="5527585"/>
          <a:ext cx="3245648" cy="97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8198"/>
                <a:gridCol w="928725"/>
                <a:gridCol w="928725"/>
              </a:tblGrid>
              <a:tr h="3933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800" dirty="0" smtClean="0">
                          <a:solidFill>
                            <a:schemeClr val="bg1"/>
                          </a:solidFill>
                          <a:effectLst/>
                        </a:rPr>
                        <a:t>3:8</a:t>
                      </a:r>
                      <a:endParaRPr lang="zh-CN" altLang="zh-CN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76350"/>
              </p:ext>
            </p:extLst>
          </p:nvPr>
        </p:nvGraphicFramePr>
        <p:xfrm>
          <a:off x="5587461" y="548680"/>
          <a:ext cx="3245648" cy="97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8198"/>
                <a:gridCol w="928725"/>
                <a:gridCol w="928725"/>
              </a:tblGrid>
              <a:tr h="3933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800" dirty="0" smtClean="0">
                          <a:solidFill>
                            <a:schemeClr val="bg1"/>
                          </a:solidFill>
                          <a:effectLst/>
                        </a:rPr>
                        <a:t>3:1</a:t>
                      </a:r>
                      <a:endParaRPr lang="zh-CN" altLang="zh-CN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zh-CN" altLang="zh-CN" sz="3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8100392" y="1628800"/>
            <a:ext cx="0" cy="3744416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96136" y="3010988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詩歌的結構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Chiasm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u="sng" dirty="0" smtClean="0"/>
              <a:t>3:1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凡事</a:t>
            </a:r>
            <a:r>
              <a:rPr lang="zh-TW" altLang="en-US" sz="4000" dirty="0"/>
              <a:t>都有</a:t>
            </a:r>
            <a:r>
              <a:rPr lang="zh-TW" altLang="en-US" sz="4000" dirty="0">
                <a:solidFill>
                  <a:srgbClr val="FFFF00"/>
                </a:solidFill>
              </a:rPr>
              <a:t>定期</a:t>
            </a:r>
            <a:r>
              <a:rPr lang="zh-TW" altLang="en-US" sz="4000" dirty="0"/>
              <a:t>，天下萬務都有</a:t>
            </a:r>
            <a:r>
              <a:rPr lang="zh-TW" altLang="en-US" sz="4000" dirty="0">
                <a:solidFill>
                  <a:srgbClr val="FFFF00"/>
                </a:solidFill>
              </a:rPr>
              <a:t>定時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lvl="1"/>
            <a:r>
              <a:rPr lang="en-US" altLang="zh-CN" sz="3200" dirty="0">
                <a:solidFill>
                  <a:srgbClr val="FFFF00"/>
                </a:solidFill>
              </a:rPr>
              <a:t>“</a:t>
            </a:r>
            <a:r>
              <a:rPr lang="zh-TW" altLang="en-US" sz="3200" dirty="0">
                <a:solidFill>
                  <a:srgbClr val="FFFF00"/>
                </a:solidFill>
              </a:rPr>
              <a:t>定期</a:t>
            </a:r>
            <a:r>
              <a:rPr lang="en-US" altLang="zh-CN" sz="3200" dirty="0">
                <a:solidFill>
                  <a:srgbClr val="FFFF00"/>
                </a:solidFill>
              </a:rPr>
              <a:t>” (“</a:t>
            </a:r>
            <a:r>
              <a:rPr lang="he-IL" altLang="zh-CN" sz="3200" dirty="0">
                <a:solidFill>
                  <a:srgbClr val="FFFF00"/>
                </a:solidFill>
                <a:cs typeface="+mj-cs"/>
              </a:rPr>
              <a:t>זְמָן</a:t>
            </a:r>
            <a:r>
              <a:rPr lang="en-US" altLang="zh-CN" sz="3200" dirty="0">
                <a:solidFill>
                  <a:srgbClr val="FFFF00"/>
                </a:solidFill>
              </a:rPr>
              <a:t>”) </a:t>
            </a:r>
            <a:r>
              <a:rPr lang="zh-CN" altLang="en-US" sz="3200" dirty="0"/>
              <a:t>在聖經只出現</a:t>
            </a:r>
            <a:r>
              <a:rPr lang="en-US" altLang="zh-CN" sz="3200" dirty="0"/>
              <a:t>7</a:t>
            </a:r>
            <a:r>
              <a:rPr lang="zh-CN" altLang="en-US" sz="3200" dirty="0"/>
              <a:t>次，表示“</a:t>
            </a:r>
            <a:r>
              <a:rPr lang="zh-TW" altLang="en-US" sz="3200" dirty="0">
                <a:solidFill>
                  <a:srgbClr val="FFFF00"/>
                </a:solidFill>
              </a:rPr>
              <a:t>預先定好的時間</a:t>
            </a:r>
            <a:r>
              <a:rPr lang="zh-CN" altLang="en-US" sz="3200" dirty="0"/>
              <a:t>”</a:t>
            </a:r>
            <a:endParaRPr lang="en-US" altLang="zh-CN" sz="3200" dirty="0"/>
          </a:p>
          <a:p>
            <a:pPr lvl="1"/>
            <a:r>
              <a:rPr lang="zh-CN" altLang="en-US" sz="3200" dirty="0">
                <a:solidFill>
                  <a:srgbClr val="00FFFF"/>
                </a:solidFill>
              </a:rPr>
              <a:t>神決定了天下萬事的時間</a:t>
            </a:r>
            <a:endParaRPr lang="en-US" altLang="zh-CN" sz="3200" dirty="0">
              <a:solidFill>
                <a:srgbClr val="00FFFF"/>
              </a:solidFill>
            </a:endParaRPr>
          </a:p>
          <a:p>
            <a:pPr lvl="1"/>
            <a:r>
              <a:rPr lang="zh-CN" altLang="en-US" sz="3200" dirty="0"/>
              <a:t>這首詩歌强調“</a:t>
            </a:r>
            <a:r>
              <a:rPr lang="zh-CN" altLang="en-US" sz="3200" dirty="0">
                <a:solidFill>
                  <a:srgbClr val="00FFFF"/>
                </a:solidFill>
              </a:rPr>
              <a:t>神絕對的主權</a:t>
            </a:r>
            <a:r>
              <a:rPr lang="zh-CN" altLang="en-US" sz="3200" dirty="0"/>
              <a:t>”</a:t>
            </a:r>
            <a:endParaRPr lang="en-US" altLang="zh-CN" sz="3200" dirty="0"/>
          </a:p>
          <a:p>
            <a:pPr marL="0" indent="0">
              <a:buNone/>
            </a:pP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101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b="1" u="sng" dirty="0" smtClean="0"/>
              <a:t>3:9</a:t>
            </a:r>
            <a:r>
              <a:rPr lang="en-US" altLang="zh-TW" sz="4000" dirty="0" smtClean="0"/>
              <a:t> </a:t>
            </a:r>
            <a:r>
              <a:rPr lang="zh-TW" altLang="en-US" sz="4000" dirty="0"/>
              <a:t>這樣看來，做事的人在他的勞碌上有什麼益處呢</a:t>
            </a:r>
            <a:r>
              <a:rPr lang="zh-TW" altLang="en-US" sz="4000" dirty="0" smtClean="0"/>
              <a:t>？</a:t>
            </a:r>
            <a:endParaRPr lang="en-US" altLang="zh-TW" sz="4000" dirty="0" smtClean="0"/>
          </a:p>
          <a:p>
            <a:r>
              <a:rPr lang="zh-CN" altLang="en-US" sz="4000" dirty="0">
                <a:solidFill>
                  <a:srgbClr val="FFFF00"/>
                </a:solidFill>
              </a:rPr>
              <a:t>人一切的成敗神都已經決定</a:t>
            </a:r>
            <a:r>
              <a:rPr lang="zh-CN" altLang="en-US" sz="4000" dirty="0"/>
              <a:t>。不認識神的人在世上的勞碌有什麽意義呢？</a:t>
            </a:r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541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傳道書</a:t>
            </a:r>
            <a:r>
              <a:rPr lang="en-US" altLang="zh-TW" sz="4000" b="1" u="sng" dirty="0" smtClean="0"/>
              <a:t>9:11 </a:t>
            </a:r>
            <a:r>
              <a:rPr lang="zh-TW" altLang="en-US" sz="4000" b="1" u="sng" dirty="0"/>
              <a:t>新譯本</a:t>
            </a:r>
            <a:r>
              <a:rPr lang="zh-TW" altLang="en-US" sz="4000" dirty="0"/>
              <a:t> “我又看見在日光之下，跑得快的未必得獎，勇士未必戰勝，智慧的未必得糧食，精明的未必致富，博學的未必得人賞識，因為時機和際遇左右眾人。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r>
              <a:rPr lang="zh-CN" altLang="en-US" sz="4000" dirty="0" smtClean="0"/>
              <a:t>此處“</a:t>
            </a:r>
            <a:r>
              <a:rPr lang="zh-CN" altLang="en-US" sz="4000" dirty="0" smtClean="0">
                <a:solidFill>
                  <a:srgbClr val="FFFF00"/>
                </a:solidFill>
              </a:rPr>
              <a:t>時機</a:t>
            </a:r>
            <a:r>
              <a:rPr lang="zh-CN" altLang="en-US" sz="4000" dirty="0" smtClean="0"/>
              <a:t>”原文就是</a:t>
            </a:r>
            <a:r>
              <a:rPr lang="en-US" altLang="zh-CN" sz="4000" b="1" u="sng" dirty="0" smtClean="0"/>
              <a:t>3:1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“定時”</a:t>
            </a:r>
            <a:r>
              <a:rPr lang="en-US" altLang="zh-CN" sz="4000" dirty="0" smtClean="0">
                <a:solidFill>
                  <a:srgbClr val="FFFF00"/>
                </a:solidFill>
              </a:rPr>
              <a:t>(</a:t>
            </a:r>
            <a:r>
              <a:rPr lang="en-US" altLang="zh-CN" sz="4000" dirty="0">
                <a:solidFill>
                  <a:srgbClr val="FFFF00"/>
                </a:solidFill>
              </a:rPr>
              <a:t>“</a:t>
            </a:r>
            <a:r>
              <a:rPr lang="he-IL" altLang="zh-CN" sz="4000" dirty="0">
                <a:solidFill>
                  <a:srgbClr val="FFFF00"/>
                </a:solidFill>
                <a:cs typeface="+mj-cs"/>
              </a:rPr>
              <a:t>עֵת</a:t>
            </a:r>
            <a:r>
              <a:rPr lang="en-US" altLang="zh-CN" sz="4000" dirty="0">
                <a:solidFill>
                  <a:srgbClr val="FFFF00"/>
                </a:solidFill>
              </a:rPr>
              <a:t>”</a:t>
            </a:r>
            <a:r>
              <a:rPr lang="en-US" altLang="zh-CN" sz="4000" dirty="0" smtClean="0">
                <a:solidFill>
                  <a:srgbClr val="FFFF00"/>
                </a:solidFill>
              </a:rPr>
              <a:t>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神的主權 </a:t>
            </a:r>
            <a:r>
              <a:rPr lang="en-US" altLang="zh-CN" dirty="0"/>
              <a:t>(3:1-15)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b="1" u="sng" dirty="0" smtClean="0"/>
              <a:t>3:</a:t>
            </a:r>
            <a:r>
              <a:rPr lang="en-US" altLang="zh-TW" sz="4000" b="1" u="sng" dirty="0" smtClean="0"/>
              <a:t>10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我</a:t>
            </a:r>
            <a:r>
              <a:rPr lang="zh-TW" altLang="en-US" sz="4000" dirty="0"/>
              <a:t>見神叫世人勞苦，使他們在其中受經練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r>
              <a:rPr lang="zh-CN" altLang="en-US" sz="4000" b="1" u="sng" dirty="0" smtClean="0"/>
              <a:t>新譯本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我看神給予世人的擔子，</a:t>
            </a:r>
            <a:r>
              <a:rPr lang="zh-TW" altLang="en-US" sz="4000" dirty="0">
                <a:solidFill>
                  <a:srgbClr val="FFFF00"/>
                </a:solidFill>
              </a:rPr>
              <a:t>是要他們為此煩惱</a:t>
            </a:r>
            <a:r>
              <a:rPr lang="zh-TW" altLang="en-US" sz="4000" dirty="0"/>
              <a:t>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CN" altLang="en-US" sz="4000" dirty="0"/>
              <a:t>讓</a:t>
            </a:r>
            <a:r>
              <a:rPr lang="zh-CN" altLang="en-US" sz="4000" dirty="0" smtClean="0"/>
              <a:t>人知道自己</a:t>
            </a:r>
            <a:r>
              <a:rPr lang="zh-CN" altLang="en-US" sz="4000" dirty="0" smtClean="0">
                <a:solidFill>
                  <a:srgbClr val="FFFF00"/>
                </a:solidFill>
              </a:rPr>
              <a:t>無法掌握命運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/>
              <a:t>讓</a:t>
            </a:r>
            <a:r>
              <a:rPr lang="zh-CN" altLang="en-US" sz="4000" dirty="0" smtClean="0"/>
              <a:t>人</a:t>
            </a:r>
            <a:r>
              <a:rPr lang="zh-CN" altLang="en-US" sz="4000" dirty="0" smtClean="0">
                <a:solidFill>
                  <a:srgbClr val="FFFF00"/>
                </a:solidFill>
              </a:rPr>
              <a:t>知道自己的渺小</a:t>
            </a:r>
            <a:r>
              <a:rPr lang="zh-CN" altLang="en-US" sz="4000" dirty="0" smtClean="0"/>
              <a:t>，從而可以認識掌權的神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334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</a:t>
            </a:r>
            <a:r>
              <a:rPr lang="zh-CN" altLang="en-US" dirty="0" smtClean="0"/>
              <a:t>主的人如何看待神</a:t>
            </a:r>
            <a:r>
              <a:rPr lang="zh-CN" altLang="en-US" dirty="0"/>
              <a:t>的主</a:t>
            </a:r>
            <a:r>
              <a:rPr lang="zh-CN" altLang="en-US" dirty="0" smtClean="0"/>
              <a:t>權？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Autofit/>
          </a:bodyPr>
          <a:lstStyle/>
          <a:p>
            <a:r>
              <a:rPr lang="en-US" altLang="zh-CN" sz="4000" b="1" u="sng" dirty="0" smtClean="0"/>
              <a:t>3:11a</a:t>
            </a:r>
            <a:r>
              <a:rPr lang="en-US" altLang="zh-CN" sz="4000" dirty="0"/>
              <a:t> </a:t>
            </a:r>
            <a:r>
              <a:rPr lang="zh-TW" altLang="en-US" sz="4000" dirty="0" smtClean="0">
                <a:solidFill>
                  <a:srgbClr val="FFC000"/>
                </a:solidFill>
              </a:rPr>
              <a:t>神</a:t>
            </a:r>
            <a:r>
              <a:rPr lang="zh-TW" altLang="en-US" sz="4000" dirty="0">
                <a:solidFill>
                  <a:srgbClr val="FFC000"/>
                </a:solidFill>
              </a:rPr>
              <a:t>造萬物</a:t>
            </a:r>
            <a:r>
              <a:rPr lang="zh-TW" altLang="en-US" sz="4000" dirty="0"/>
              <a:t>，各按其時</a:t>
            </a:r>
            <a:r>
              <a:rPr lang="zh-TW" altLang="en-US" sz="4000" dirty="0">
                <a:solidFill>
                  <a:srgbClr val="FFC000"/>
                </a:solidFill>
              </a:rPr>
              <a:t>成為</a:t>
            </a:r>
            <a:r>
              <a:rPr lang="zh-TW" altLang="en-US" sz="4000" dirty="0" smtClean="0"/>
              <a:t>美好</a:t>
            </a:r>
            <a:endParaRPr lang="en-US" altLang="zh-TW" sz="4000" dirty="0" smtClean="0"/>
          </a:p>
          <a:p>
            <a:pPr lvl="1"/>
            <a:r>
              <a:rPr lang="zh-CN" altLang="en-US" sz="3600" dirty="0"/>
              <a:t>“</a:t>
            </a:r>
            <a:r>
              <a:rPr lang="zh-CN" altLang="en-US" sz="3600" dirty="0">
                <a:solidFill>
                  <a:srgbClr val="FFC000"/>
                </a:solidFill>
              </a:rPr>
              <a:t>神造萬物</a:t>
            </a:r>
            <a:r>
              <a:rPr lang="zh-CN" altLang="en-US" sz="3600" dirty="0"/>
              <a:t>”→“</a:t>
            </a:r>
            <a:r>
              <a:rPr lang="zh-CN" altLang="en-US" sz="3600" dirty="0">
                <a:solidFill>
                  <a:srgbClr val="FFFF00"/>
                </a:solidFill>
              </a:rPr>
              <a:t>神做萬事</a:t>
            </a:r>
            <a:r>
              <a:rPr lang="zh-CN" altLang="en-US" sz="3600" dirty="0"/>
              <a:t>”</a:t>
            </a:r>
            <a:endParaRPr lang="en-US" altLang="zh-CN" sz="3600" dirty="0"/>
          </a:p>
          <a:p>
            <a:pPr lvl="1"/>
            <a:r>
              <a:rPr lang="zh-CN" altLang="en-US" sz="3600" dirty="0"/>
              <a:t>“</a:t>
            </a:r>
            <a:r>
              <a:rPr lang="zh-CN" altLang="en-US" sz="3600" dirty="0">
                <a:solidFill>
                  <a:srgbClr val="FFC000"/>
                </a:solidFill>
              </a:rPr>
              <a:t>成爲美好</a:t>
            </a:r>
            <a:r>
              <a:rPr lang="zh-CN" altLang="en-US" sz="3600" dirty="0"/>
              <a:t>” →“</a:t>
            </a:r>
            <a:r>
              <a:rPr lang="zh-CN" altLang="en-US" sz="3600" dirty="0">
                <a:solidFill>
                  <a:srgbClr val="FFFF00"/>
                </a:solidFill>
              </a:rPr>
              <a:t>是美好</a:t>
            </a:r>
            <a:r>
              <a:rPr lang="zh-CN" altLang="en-US" sz="3600" dirty="0"/>
              <a:t>”</a:t>
            </a:r>
            <a:r>
              <a:rPr lang="en-US" altLang="zh-CN" sz="3600" dirty="0"/>
              <a:t>(</a:t>
            </a:r>
            <a:r>
              <a:rPr lang="zh-CN" altLang="en-US" sz="3600" dirty="0"/>
              <a:t>表示狀態</a:t>
            </a:r>
            <a:r>
              <a:rPr lang="en-US" altLang="zh-CN" sz="3600" dirty="0"/>
              <a:t>)</a:t>
            </a:r>
          </a:p>
          <a:p>
            <a:pPr lvl="1"/>
            <a:r>
              <a:rPr lang="zh-CN" altLang="en-US" sz="3600" b="1" u="sng" dirty="0"/>
              <a:t>正確翻譯</a:t>
            </a:r>
            <a:r>
              <a:rPr lang="zh-CN" altLang="en-US" sz="3600" dirty="0"/>
              <a:t>：“</a:t>
            </a:r>
            <a:r>
              <a:rPr lang="zh-TW" altLang="en-US" sz="3600" dirty="0">
                <a:solidFill>
                  <a:srgbClr val="00FFFF"/>
                </a:solidFill>
              </a:rPr>
              <a:t>神做的萬事在各自的時間都是美好的！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4000" b="1" u="sng" dirty="0"/>
              <a:t>羅馬書</a:t>
            </a:r>
            <a:r>
              <a:rPr lang="en-US" altLang="zh-TW" sz="4000" b="1" u="sng" dirty="0"/>
              <a:t>8:28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rgbClr val="FFFF00"/>
                </a:solidFill>
              </a:rPr>
              <a:t>我們曉得萬事都互相效力，叫愛神的人得益處</a:t>
            </a:r>
            <a:r>
              <a:rPr lang="zh-TW" altLang="en-US" sz="4000" dirty="0"/>
              <a:t>”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2336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所羅門談人生的意義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所羅門的話我們應該聼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比智慧和敬虔</a:t>
            </a:r>
            <a:r>
              <a:rPr lang="zh-CN" altLang="en-US" sz="3600" dirty="0" smtClean="0"/>
              <a:t>，我們沒有人能夠勝過他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比犯罪和墮落</a:t>
            </a:r>
            <a:r>
              <a:rPr lang="zh-CN" altLang="en-US" sz="3600" dirty="0" smtClean="0"/>
              <a:t>，我們也沒有人能超過他</a:t>
            </a:r>
            <a:endParaRPr lang="en-US" altLang="zh-CN" sz="3600" dirty="0" smtClean="0"/>
          </a:p>
          <a:p>
            <a:r>
              <a:rPr lang="zh-CN" altLang="en-US" sz="3600" dirty="0"/>
              <a:t>最</a:t>
            </a:r>
            <a:r>
              <a:rPr lang="zh-CN" altLang="en-US" sz="3600" dirty="0" smtClean="0"/>
              <a:t>終，在經歷</a:t>
            </a:r>
            <a:r>
              <a:rPr lang="zh-CN" altLang="en-US" sz="3600" dirty="0" smtClean="0">
                <a:solidFill>
                  <a:srgbClr val="FFFF00"/>
                </a:solidFill>
              </a:rPr>
              <a:t>兩種截然相反的生活</a:t>
            </a:r>
            <a:r>
              <a:rPr lang="zh-CN" altLang="en-US" sz="3600" dirty="0" smtClean="0"/>
              <a:t>之後，所羅門明白：</a:t>
            </a:r>
            <a:r>
              <a:rPr lang="zh-CN" altLang="en-US" sz="3600" dirty="0" smtClean="0">
                <a:solidFill>
                  <a:srgbClr val="66FFFF"/>
                </a:solidFill>
              </a:rPr>
              <a:t>人必須要敬畏神，不然人生沒有意義</a:t>
            </a:r>
            <a:r>
              <a:rPr lang="zh-CN" altLang="en-US" sz="3600" dirty="0" smtClean="0"/>
              <a:t>！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51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信主的人如何看待神的主權？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3:11b</a:t>
            </a:r>
            <a:r>
              <a:rPr lang="zh-CN" altLang="en-US" sz="3600" dirty="0" smtClean="0"/>
              <a:t>“</a:t>
            </a:r>
            <a:r>
              <a:rPr lang="zh-TW" altLang="en-US" sz="3600" dirty="0"/>
              <a:t>又將</a:t>
            </a:r>
            <a:r>
              <a:rPr lang="zh-TW" altLang="en-US" sz="3600" dirty="0">
                <a:solidFill>
                  <a:srgbClr val="FFC000"/>
                </a:solidFill>
              </a:rPr>
              <a:t>永生</a:t>
            </a:r>
            <a:r>
              <a:rPr lang="zh-TW" altLang="en-US" sz="3600" dirty="0"/>
              <a:t>安置在世人心裡。</a:t>
            </a:r>
            <a:r>
              <a:rPr lang="zh-TW" altLang="en-US" sz="3600" dirty="0">
                <a:solidFill>
                  <a:srgbClr val="00FFFF"/>
                </a:solidFill>
              </a:rPr>
              <a:t>然而神從始至終的作為，人不能參透</a:t>
            </a:r>
            <a:r>
              <a:rPr lang="zh-TW" altLang="en-US" sz="3600" dirty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TW" altLang="en-US" sz="3600" b="1" u="sng" dirty="0"/>
              <a:t>新譯本 </a:t>
            </a:r>
            <a:r>
              <a:rPr lang="zh-TW" altLang="en-US" sz="3600" dirty="0"/>
              <a:t>“他又把</a:t>
            </a:r>
            <a:r>
              <a:rPr lang="zh-TW" altLang="en-US" sz="3600" dirty="0">
                <a:solidFill>
                  <a:srgbClr val="FFFF00"/>
                </a:solidFill>
              </a:rPr>
              <a:t>永恆的意識</a:t>
            </a:r>
            <a:r>
              <a:rPr lang="zh-TW" altLang="en-US" sz="3600" dirty="0"/>
              <a:t>放在人的心裡”</a:t>
            </a:r>
            <a:endParaRPr lang="en-US" altLang="zh-TW" sz="3600" dirty="0"/>
          </a:p>
          <a:p>
            <a:pPr lvl="1"/>
            <a:r>
              <a:rPr lang="zh-CN" altLang="en-US" sz="3200" dirty="0"/>
              <a:t>一方面，</a:t>
            </a:r>
            <a:r>
              <a:rPr lang="zh-CN" altLang="en-US" sz="3200" dirty="0" smtClean="0">
                <a:solidFill>
                  <a:srgbClr val="FFFF00"/>
                </a:solidFill>
              </a:rPr>
              <a:t>人的天性</a:t>
            </a:r>
            <a:r>
              <a:rPr lang="zh-CN" altLang="en-US" sz="3200" dirty="0">
                <a:solidFill>
                  <a:srgbClr val="FFFF00"/>
                </a:solidFill>
              </a:rPr>
              <a:t>知道死後還有生命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/>
              <a:t>另一方面，神讓</a:t>
            </a:r>
            <a:r>
              <a:rPr lang="zh-CN" altLang="en-US" sz="3200" dirty="0">
                <a:solidFill>
                  <a:srgbClr val="FFFF00"/>
                </a:solidFill>
              </a:rPr>
              <a:t>人想要來尋</a:t>
            </a:r>
            <a:r>
              <a:rPr lang="zh-CN" altLang="en-US" sz="3200" dirty="0" smtClean="0">
                <a:solidFill>
                  <a:srgbClr val="FFFF00"/>
                </a:solidFill>
              </a:rPr>
              <a:t>找</a:t>
            </a:r>
            <a:r>
              <a:rPr lang="zh-CN" altLang="en-US" sz="3200" dirty="0">
                <a:solidFill>
                  <a:srgbClr val="FFFF00"/>
                </a:solidFill>
              </a:rPr>
              <a:t>萬事背後</a:t>
            </a:r>
            <a:r>
              <a:rPr lang="zh-CN" altLang="en-US" sz="3200" dirty="0" smtClean="0">
                <a:solidFill>
                  <a:srgbClr val="FFFF00"/>
                </a:solidFill>
              </a:rPr>
              <a:t>永</a:t>
            </a:r>
            <a:r>
              <a:rPr lang="zh-CN" altLang="en-US" sz="3200" dirty="0">
                <a:solidFill>
                  <a:srgbClr val="FFFF00"/>
                </a:solidFill>
              </a:rPr>
              <a:t>恆的意</a:t>
            </a:r>
            <a:r>
              <a:rPr lang="zh-CN" altLang="en-US" sz="3200" dirty="0" smtClean="0">
                <a:solidFill>
                  <a:srgbClr val="FFFF00"/>
                </a:solidFill>
              </a:rPr>
              <a:t>義</a:t>
            </a:r>
            <a:r>
              <a:rPr lang="zh-CN" altLang="en-US" sz="3200" dirty="0" smtClean="0"/>
              <a:t>。</a:t>
            </a:r>
            <a:endParaRPr lang="en-US" altLang="zh-CN" sz="3200" dirty="0"/>
          </a:p>
          <a:p>
            <a:r>
              <a:rPr lang="zh-CN" altLang="en-US" sz="3600" dirty="0" smtClean="0"/>
              <a:t>但</a:t>
            </a:r>
            <a:r>
              <a:rPr lang="zh-CN" altLang="en-US" sz="3600" dirty="0"/>
              <a:t>最終</a:t>
            </a:r>
            <a:r>
              <a:rPr lang="zh-CN" altLang="en-US" sz="3600" dirty="0">
                <a:solidFill>
                  <a:srgbClr val="00FFFF"/>
                </a:solidFill>
              </a:rPr>
              <a:t>人無法完全明白神一切的旨意</a:t>
            </a:r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290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信主的人如何看待神的主權？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/>
              <a:t>如果不知道神的美意，我們應該如何生活？</a:t>
            </a:r>
            <a:endParaRPr lang="en-US" altLang="zh-CN" sz="4000" dirty="0" smtClean="0"/>
          </a:p>
          <a:p>
            <a:r>
              <a:rPr lang="zh-CN" altLang="en-US" sz="4000" dirty="0" smtClean="0"/>
              <a:t>所羅門用兩個“我知道”來解釋</a:t>
            </a:r>
            <a:endParaRPr lang="en-US" altLang="zh-CN" sz="4000" dirty="0"/>
          </a:p>
          <a:p>
            <a:r>
              <a:rPr lang="zh-CN" altLang="en-US" sz="4000" dirty="0"/>
              <a:t>第一個“我知道”是</a:t>
            </a:r>
            <a:r>
              <a:rPr lang="en-US" altLang="zh-CN" sz="4000" b="1" u="sng" dirty="0"/>
              <a:t>3:12-13</a:t>
            </a:r>
          </a:p>
          <a:p>
            <a:r>
              <a:rPr lang="zh-CN" altLang="en-US" sz="4000" dirty="0"/>
              <a:t>第二個“我知道”是</a:t>
            </a:r>
            <a:r>
              <a:rPr lang="en-US" altLang="zh-CN" sz="4000" b="1" u="sng" dirty="0"/>
              <a:t>3:14-15</a:t>
            </a:r>
            <a:endParaRPr lang="zh-CN" altLang="en-US" sz="4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5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信主的人如何看待神的主權？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TW" sz="3600" b="1" u="sng" dirty="0" smtClean="0"/>
              <a:t>3:12-13</a:t>
            </a:r>
            <a:r>
              <a:rPr lang="en-US" altLang="zh-TW" sz="3600" dirty="0" smtClean="0"/>
              <a:t>, </a:t>
            </a:r>
            <a:r>
              <a:rPr lang="en-US" altLang="zh-TW" sz="3600" dirty="0"/>
              <a:t>“12</a:t>
            </a:r>
            <a:r>
              <a:rPr lang="zh-TW" altLang="en-US" sz="3600" dirty="0"/>
              <a:t>我知道世人，</a:t>
            </a:r>
            <a:r>
              <a:rPr lang="zh-TW" altLang="en-US" sz="3600" dirty="0">
                <a:solidFill>
                  <a:srgbClr val="FFFF00"/>
                </a:solidFill>
              </a:rPr>
              <a:t>莫強如終身喜樂</a:t>
            </a:r>
            <a:r>
              <a:rPr lang="zh-TW" altLang="en-US" sz="3600" dirty="0">
                <a:solidFill>
                  <a:srgbClr val="FFC000"/>
                </a:solidFill>
              </a:rPr>
              <a:t>行善</a:t>
            </a:r>
            <a:r>
              <a:rPr lang="zh-TW" altLang="en-US" sz="3600" dirty="0"/>
              <a:t>。</a:t>
            </a:r>
            <a:r>
              <a:rPr lang="en-US" altLang="zh-TW" sz="3600" dirty="0"/>
              <a:t>13</a:t>
            </a:r>
            <a:r>
              <a:rPr lang="zh-TW" altLang="en-US" sz="3600" dirty="0"/>
              <a:t>並且</a:t>
            </a:r>
            <a:r>
              <a:rPr lang="zh-TW" altLang="en-US" sz="3600" dirty="0">
                <a:solidFill>
                  <a:srgbClr val="FFFF00"/>
                </a:solidFill>
              </a:rPr>
              <a:t>人人吃喝，在他一切勞碌中享福。這也是神的恩賜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r>
              <a:rPr lang="en-US" altLang="zh-CN" sz="3600" dirty="0"/>
              <a:t> 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FFC000"/>
                </a:solidFill>
              </a:rPr>
              <a:t>行善</a:t>
            </a:r>
            <a:r>
              <a:rPr lang="zh-CN" altLang="en-US" sz="3600" dirty="0"/>
              <a:t>翻譯錯</a:t>
            </a:r>
            <a:r>
              <a:rPr lang="zh-CN" altLang="en-US" sz="3600" dirty="0" smtClean="0"/>
              <a:t>誤</a:t>
            </a:r>
            <a:endParaRPr lang="en-US" altLang="zh-CN" sz="3600" dirty="0"/>
          </a:p>
          <a:p>
            <a:r>
              <a:rPr lang="en-US" altLang="zh-CN" sz="3600" b="1" u="sng" dirty="0" smtClean="0"/>
              <a:t>3:12 </a:t>
            </a:r>
            <a:r>
              <a:rPr lang="zh-CN" altLang="en-US" sz="3600" b="1" u="sng" dirty="0" smtClean="0"/>
              <a:t>新</a:t>
            </a:r>
            <a:r>
              <a:rPr lang="zh-CN" altLang="en-US" sz="3600" b="1" u="sng" dirty="0"/>
              <a:t>譯</a:t>
            </a:r>
            <a:r>
              <a:rPr lang="zh-CN" altLang="en-US" sz="3600" b="1" u="sng" dirty="0" smtClean="0"/>
              <a:t>本</a:t>
            </a:r>
            <a:r>
              <a:rPr lang="en-US" altLang="zh-CN" sz="3600" b="1" u="sng" dirty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 smtClean="0"/>
              <a:t>12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曉得人生最好是</a:t>
            </a:r>
            <a:r>
              <a:rPr lang="zh-TW" altLang="en-US" sz="3600" dirty="0">
                <a:solidFill>
                  <a:srgbClr val="FFFF00"/>
                </a:solidFill>
              </a:rPr>
              <a:t>尋樂享福</a:t>
            </a:r>
            <a:r>
              <a:rPr lang="zh-CN" altLang="en-US" sz="3600" dirty="0" smtClean="0"/>
              <a:t>”</a:t>
            </a:r>
            <a:r>
              <a:rPr lang="en-US" altLang="zh-CN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3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信主的人如何看待神的主權？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u="sng" dirty="0" smtClean="0"/>
              <a:t>3:14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“14</a:t>
            </a:r>
            <a:r>
              <a:rPr lang="zh-TW" altLang="en-US" sz="3600" dirty="0"/>
              <a:t>我知道神一切所作的，都必永存，</a:t>
            </a:r>
            <a:r>
              <a:rPr lang="zh-TW" altLang="en-US" sz="3600" dirty="0">
                <a:solidFill>
                  <a:srgbClr val="00FFFF"/>
                </a:solidFill>
              </a:rPr>
              <a:t>無所增添，無所減少</a:t>
            </a:r>
            <a:r>
              <a:rPr lang="zh-TW" altLang="en-US" sz="3600" dirty="0"/>
              <a:t>。</a:t>
            </a:r>
            <a:r>
              <a:rPr lang="zh-TW" altLang="en-US" sz="3600" dirty="0">
                <a:solidFill>
                  <a:srgbClr val="FFFF00"/>
                </a:solidFill>
              </a:rPr>
              <a:t>神這樣行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FFFF00"/>
                </a:solidFill>
              </a:rPr>
              <a:t>是要人在他面前存敬畏的心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dirty="0" smtClean="0">
                <a:solidFill>
                  <a:srgbClr val="00FFFF"/>
                </a:solidFill>
              </a:rPr>
              <a:t>人無法超越神的主權</a:t>
            </a:r>
            <a:r>
              <a:rPr lang="zh-CN" altLang="en-US" sz="3600" dirty="0" smtClean="0"/>
              <a:t>，神借此叫人知道自己的渺小，</a:t>
            </a:r>
            <a:r>
              <a:rPr lang="zh-CN" altLang="en-US" sz="3600" dirty="0">
                <a:solidFill>
                  <a:srgbClr val="00FFFF"/>
                </a:solidFill>
              </a:rPr>
              <a:t>因此，</a:t>
            </a:r>
            <a:r>
              <a:rPr lang="zh-CN" altLang="en-US" sz="3600" dirty="0" smtClean="0">
                <a:solidFill>
                  <a:srgbClr val="00FFFF"/>
                </a:solidFill>
              </a:rPr>
              <a:t>人要敬畏神！</a:t>
            </a:r>
            <a:endParaRPr lang="zh-CN" altLang="en-US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/>
              <a:t>享樂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/>
              <a:t>死亡 </a:t>
            </a:r>
            <a:r>
              <a:rPr lang="en-US" altLang="zh-CN" sz="4000" dirty="0"/>
              <a:t>(2:12-26)</a:t>
            </a:r>
          </a:p>
          <a:p>
            <a:r>
              <a:rPr lang="zh-CN" altLang="en-US" sz="4000" dirty="0"/>
              <a:t>神的主權 </a:t>
            </a:r>
            <a:r>
              <a:rPr lang="en-US" altLang="zh-CN" sz="4000" dirty="0"/>
              <a:t>(3:1-15)</a:t>
            </a:r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世上</a:t>
            </a:r>
            <a:r>
              <a:rPr lang="zh-CN" altLang="en-US" sz="4000" dirty="0">
                <a:solidFill>
                  <a:srgbClr val="FFFF00"/>
                </a:solidFill>
              </a:rPr>
              <a:t>的不公 </a:t>
            </a:r>
            <a:r>
              <a:rPr lang="en-US" altLang="zh-CN" sz="4000" dirty="0" smtClean="0">
                <a:solidFill>
                  <a:srgbClr val="FFFF00"/>
                </a:solidFill>
              </a:rPr>
              <a:t>(</a:t>
            </a:r>
            <a:r>
              <a:rPr lang="en-US" altLang="zh-CN" sz="4000" dirty="0">
                <a:solidFill>
                  <a:srgbClr val="FFFF00"/>
                </a:solidFill>
              </a:rPr>
              <a:t>3:16-20)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世上的不公 </a:t>
            </a:r>
            <a:r>
              <a:rPr lang="en-US" altLang="zh-CN" dirty="0"/>
              <a:t>(3:16-20)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16</a:t>
            </a:r>
            <a:r>
              <a:rPr lang="zh-TW" altLang="en-US" dirty="0"/>
              <a:t>我又見日光之下，在審判之處有奸惡，在公義之處也有奸惡。 </a:t>
            </a:r>
            <a:r>
              <a:rPr lang="en-US" altLang="zh-TW" dirty="0"/>
              <a:t>17</a:t>
            </a:r>
            <a:r>
              <a:rPr lang="zh-TW" altLang="en-US" dirty="0"/>
              <a:t>我心裡說，　神必審判義人和惡人；因為在那裡，各樣事務，一切工作，都有定時。 </a:t>
            </a:r>
            <a:r>
              <a:rPr lang="en-US" altLang="zh-TW" dirty="0"/>
              <a:t>18</a:t>
            </a:r>
            <a:r>
              <a:rPr lang="zh-TW" altLang="en-US" dirty="0"/>
              <a:t>我心裡說，這乃為世人的緣故，是　神要試驗他們，使他們覺得自己不過像獸一樣。 </a:t>
            </a:r>
            <a:r>
              <a:rPr lang="en-US" altLang="zh-TW" dirty="0"/>
              <a:t>19</a:t>
            </a:r>
            <a:r>
              <a:rPr lang="zh-TW" altLang="en-US" dirty="0"/>
              <a:t>因為世人遭遇的，獸也遭遇，所遭遇的都是一樣：這個怎樣死，那個也怎樣死，氣息都是一樣。人不能強於獸，都是虛空。 </a:t>
            </a:r>
            <a:r>
              <a:rPr lang="en-US" altLang="zh-TW" dirty="0"/>
              <a:t>20</a:t>
            </a:r>
            <a:r>
              <a:rPr lang="zh-TW" altLang="en-US" dirty="0"/>
              <a:t>都歸一處，都是出於塵土，也都歸於塵土。 </a:t>
            </a:r>
            <a:r>
              <a:rPr lang="en-US" altLang="zh-TW" dirty="0"/>
              <a:t>21</a:t>
            </a:r>
            <a:r>
              <a:rPr lang="zh-TW" altLang="en-US" dirty="0"/>
              <a:t>誰知道人的靈是往上升，獸的魂是下入地呢？ </a:t>
            </a:r>
            <a:r>
              <a:rPr lang="en-US" altLang="zh-TW" dirty="0"/>
              <a:t>22</a:t>
            </a:r>
            <a:r>
              <a:rPr lang="zh-TW" altLang="en-US" dirty="0"/>
              <a:t>故此，我見人莫強如在他經營的事上喜樂，因為這是他的份。他身後的事誰能使他回來得見呢？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5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世上的不公 </a:t>
            </a:r>
            <a:r>
              <a:rPr lang="en-US" altLang="zh-CN" dirty="0"/>
              <a:t>(3:16-20)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b="1" u="sng" dirty="0" smtClean="0"/>
              <a:t>3</a:t>
            </a:r>
            <a:r>
              <a:rPr lang="en-US" altLang="zh-CN" sz="4000" b="1" u="sng" dirty="0"/>
              <a:t>:</a:t>
            </a:r>
            <a:r>
              <a:rPr lang="en-US" altLang="zh-TW" sz="4000" b="1" u="sng" dirty="0" smtClean="0"/>
              <a:t>16</a:t>
            </a:r>
            <a:r>
              <a:rPr lang="zh-TW" altLang="en-US" sz="4000" dirty="0"/>
              <a:t>我又見日光之下，</a:t>
            </a:r>
            <a:r>
              <a:rPr lang="zh-TW" altLang="en-US" sz="4000" dirty="0">
                <a:solidFill>
                  <a:srgbClr val="FFFF00"/>
                </a:solidFill>
              </a:rPr>
              <a:t>在審判之處有奸惡，在公義之處也有奸惡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r>
              <a:rPr lang="zh-CN" altLang="en-US" sz="4000" b="1" u="sng" dirty="0"/>
              <a:t>傳道書</a:t>
            </a:r>
            <a:r>
              <a:rPr lang="en-US" altLang="zh-TW" sz="4000" b="1" u="sng" dirty="0" smtClean="0"/>
              <a:t>5:8 </a:t>
            </a:r>
            <a:r>
              <a:rPr lang="zh-TW" altLang="en-US" sz="4000" b="1" u="sng" dirty="0"/>
              <a:t>新譯本</a:t>
            </a:r>
            <a:r>
              <a:rPr lang="zh-TW" altLang="en-US" sz="4000" dirty="0"/>
              <a:t>“如果你在一省之中，看到窮人遭受欺壓，公正和公義被奪去，也不必因此驚訝，</a:t>
            </a:r>
            <a:r>
              <a:rPr lang="zh-TW" altLang="en-US" sz="4000" dirty="0">
                <a:solidFill>
                  <a:srgbClr val="00FFFF"/>
                </a:solidFill>
              </a:rPr>
              <a:t>因為高位者之上有較高的照應，在他們之上還有更高的。</a:t>
            </a:r>
            <a:r>
              <a:rPr lang="zh-TW" altLang="en-US" sz="4000" dirty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61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世上的不公 </a:t>
            </a:r>
            <a:r>
              <a:rPr lang="en-US" altLang="zh-CN" dirty="0"/>
              <a:t>(3:16-20)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世上的不公引發了所羅門的思考 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兩個“</a:t>
            </a:r>
            <a:r>
              <a:rPr lang="zh-CN" altLang="en-US" sz="4000" u="sng" dirty="0" smtClean="0">
                <a:solidFill>
                  <a:srgbClr val="FFFF00"/>
                </a:solidFill>
              </a:rPr>
              <a:t>我心裏說</a:t>
            </a:r>
            <a:r>
              <a:rPr lang="zh-CN" altLang="en-US" sz="4000" dirty="0" smtClean="0"/>
              <a:t>”</a:t>
            </a:r>
            <a:r>
              <a:rPr lang="en-US" altLang="zh-CN" sz="4000" dirty="0" smtClean="0"/>
              <a:t>)</a:t>
            </a:r>
          </a:p>
          <a:p>
            <a:r>
              <a:rPr lang="en-US" altLang="zh-TW" sz="4000" b="1" u="sng" dirty="0" smtClean="0"/>
              <a:t>3:17</a:t>
            </a:r>
            <a:r>
              <a:rPr lang="en-US" altLang="zh-TW" sz="4000" dirty="0" smtClean="0"/>
              <a:t> </a:t>
            </a:r>
            <a:r>
              <a:rPr lang="zh-TW" altLang="en-US" sz="4000" dirty="0" smtClean="0">
                <a:solidFill>
                  <a:srgbClr val="FFFF00"/>
                </a:solidFill>
              </a:rPr>
              <a:t>我</a:t>
            </a:r>
            <a:r>
              <a:rPr lang="zh-TW" altLang="en-US" sz="4000" dirty="0">
                <a:solidFill>
                  <a:srgbClr val="FFFF00"/>
                </a:solidFill>
              </a:rPr>
              <a:t>心裡說</a:t>
            </a:r>
            <a:r>
              <a:rPr lang="zh-TW" altLang="en-US" sz="4000" dirty="0" smtClean="0">
                <a:solidFill>
                  <a:srgbClr val="FFFF00"/>
                </a:solidFill>
              </a:rPr>
              <a:t>，神</a:t>
            </a:r>
            <a:r>
              <a:rPr lang="zh-TW" altLang="en-US" sz="4000" dirty="0">
                <a:solidFill>
                  <a:srgbClr val="FFFF00"/>
                </a:solidFill>
              </a:rPr>
              <a:t>必審判</a:t>
            </a:r>
            <a:r>
              <a:rPr lang="zh-TW" altLang="en-US" sz="4000" dirty="0"/>
              <a:t>義人和惡人；因為在那裡，各樣事務，一切工作，</a:t>
            </a:r>
            <a:r>
              <a:rPr lang="zh-TW" altLang="en-US" sz="4000" dirty="0">
                <a:solidFill>
                  <a:srgbClr val="00FFFF"/>
                </a:solidFill>
              </a:rPr>
              <a:t>都有定時</a:t>
            </a:r>
            <a:r>
              <a:rPr lang="zh-TW" altLang="en-US" sz="4000" dirty="0"/>
              <a:t>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717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世上的不公 </a:t>
            </a:r>
            <a:r>
              <a:rPr lang="en-US" altLang="zh-CN" dirty="0"/>
              <a:t>(3:16-20)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b="1" u="sng" dirty="0" smtClean="0"/>
              <a:t>3:18</a:t>
            </a:r>
            <a:r>
              <a:rPr lang="zh-CN" altLang="en-US" sz="4000" b="1" u="sng" dirty="0" smtClean="0"/>
              <a:t>和合本</a:t>
            </a:r>
            <a:r>
              <a:rPr lang="en-US" altLang="zh-TW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我</a:t>
            </a:r>
            <a:r>
              <a:rPr lang="zh-TW" altLang="en-US" sz="4000" dirty="0"/>
              <a:t>心裡說，</a:t>
            </a:r>
            <a:r>
              <a:rPr lang="zh-TW" altLang="en-US" sz="4000" dirty="0">
                <a:solidFill>
                  <a:srgbClr val="FFC000"/>
                </a:solidFill>
              </a:rPr>
              <a:t>這乃為世人的緣故</a:t>
            </a:r>
            <a:r>
              <a:rPr lang="zh-TW" altLang="en-US" sz="4000" dirty="0"/>
              <a:t>，</a:t>
            </a:r>
            <a:r>
              <a:rPr lang="zh-TW" altLang="en-US" sz="4000" dirty="0" smtClean="0"/>
              <a:t>是神</a:t>
            </a:r>
            <a:r>
              <a:rPr lang="zh-TW" altLang="en-US" sz="4000" dirty="0"/>
              <a:t>要試驗他們，使他們覺得</a:t>
            </a:r>
            <a:r>
              <a:rPr lang="zh-TW" altLang="en-US" sz="4000" dirty="0">
                <a:solidFill>
                  <a:srgbClr val="FFC000"/>
                </a:solidFill>
              </a:rPr>
              <a:t>自己</a:t>
            </a:r>
            <a:r>
              <a:rPr lang="zh-TW" altLang="en-US" sz="4000" dirty="0"/>
              <a:t>不過像獸一樣</a:t>
            </a:r>
            <a:r>
              <a:rPr lang="zh-TW" altLang="en-US" sz="4000" dirty="0" smtClean="0"/>
              <a:t>。</a:t>
            </a:r>
            <a:r>
              <a:rPr lang="zh-CN" altLang="en-US" sz="4000" dirty="0" smtClean="0"/>
              <a:t>”</a:t>
            </a:r>
            <a:r>
              <a:rPr lang="zh-TW" altLang="en-US" sz="4000" dirty="0" smtClean="0"/>
              <a:t> </a:t>
            </a:r>
            <a:endParaRPr lang="en-US" altLang="zh-TW" sz="4000" dirty="0" smtClean="0"/>
          </a:p>
          <a:p>
            <a:r>
              <a:rPr lang="zh-CN" altLang="en-US" sz="4000" b="1" u="sng" dirty="0" smtClean="0"/>
              <a:t>正確翻譯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我心裡說：</a:t>
            </a:r>
            <a:r>
              <a:rPr lang="zh-TW" altLang="en-US" sz="4000" dirty="0">
                <a:solidFill>
                  <a:srgbClr val="00FFFF"/>
                </a:solidFill>
              </a:rPr>
              <a:t>至於世人，神要試驗他們</a:t>
            </a:r>
            <a:r>
              <a:rPr lang="zh-TW" altLang="en-US" sz="4000" dirty="0"/>
              <a:t>，</a:t>
            </a:r>
            <a:r>
              <a:rPr lang="zh-TW" altLang="en-US" sz="4000" dirty="0">
                <a:solidFill>
                  <a:srgbClr val="FFFF00"/>
                </a:solidFill>
              </a:rPr>
              <a:t>使他們看見他們憑著他們自己只是牲畜而已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201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世上的不公 </a:t>
            </a:r>
            <a:r>
              <a:rPr lang="en-US" altLang="zh-CN" dirty="0"/>
              <a:t>(3:16-20)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sz="3600" b="1" u="sng" dirty="0" smtClean="0"/>
              <a:t>正</a:t>
            </a:r>
            <a:r>
              <a:rPr lang="zh-CN" altLang="en-US" sz="3600" b="1" u="sng" dirty="0"/>
              <a:t>確翻譯 </a:t>
            </a:r>
            <a:r>
              <a:rPr lang="en-US" altLang="zh-CN" sz="3600" dirty="0" smtClean="0"/>
              <a:t>“</a:t>
            </a:r>
            <a:r>
              <a:rPr lang="zh-TW" altLang="en-US" sz="3600" dirty="0"/>
              <a:t>我心裡說：至於世人，神要試驗他們，</a:t>
            </a:r>
            <a:r>
              <a:rPr lang="zh-TW" altLang="en-US" sz="3600" dirty="0">
                <a:solidFill>
                  <a:srgbClr val="FFFF00"/>
                </a:solidFill>
              </a:rPr>
              <a:t>使他們看見他們</a:t>
            </a:r>
            <a:r>
              <a:rPr lang="zh-TW" altLang="en-US" sz="3600" u="sng" dirty="0">
                <a:solidFill>
                  <a:srgbClr val="FFFF00"/>
                </a:solidFill>
              </a:rPr>
              <a:t>憑著他們自己</a:t>
            </a:r>
            <a:r>
              <a:rPr lang="zh-TW" altLang="en-US" sz="3600" dirty="0"/>
              <a:t>只是牲畜而已</a:t>
            </a:r>
            <a:r>
              <a:rPr lang="en-US" altLang="zh-CN" sz="3600" dirty="0" smtClean="0"/>
              <a:t>”</a:t>
            </a:r>
            <a:endParaRPr lang="en-US" altLang="zh-CN" sz="3600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39752" y="3356992"/>
            <a:ext cx="6218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j-cs"/>
              </a:rPr>
              <a:t>“</a:t>
            </a:r>
            <a:r>
              <a:rPr lang="he-IL" altLang="zh-CN" sz="4400" dirty="0">
                <a:solidFill>
                  <a:srgbClr val="FFFF00"/>
                </a:solidFill>
                <a:cs typeface="+mj-cs"/>
              </a:rPr>
              <a:t>וְלִרְא֕וֹת שְׁהֶם</a:t>
            </a:r>
            <a:r>
              <a:rPr lang="he-IL" altLang="zh-CN" sz="4400" dirty="0">
                <a:solidFill>
                  <a:schemeClr val="bg1"/>
                </a:solidFill>
                <a:cs typeface="+mj-cs"/>
              </a:rPr>
              <a:t>־</a:t>
            </a:r>
            <a:r>
              <a:rPr lang="he-IL" altLang="zh-CN" sz="4400" dirty="0">
                <a:solidFill>
                  <a:srgbClr val="00FF00"/>
                </a:solidFill>
                <a:cs typeface="+mj-cs"/>
              </a:rPr>
              <a:t>בְּהֵמָ֥ה</a:t>
            </a:r>
            <a:r>
              <a:rPr lang="he-IL" altLang="zh-CN" sz="4400" dirty="0">
                <a:solidFill>
                  <a:schemeClr val="bg1"/>
                </a:solidFill>
                <a:cs typeface="+mj-cs"/>
              </a:rPr>
              <a:t> </a:t>
            </a:r>
            <a:r>
              <a:rPr lang="he-IL" altLang="zh-CN" sz="4400" dirty="0">
                <a:solidFill>
                  <a:srgbClr val="00FFFF"/>
                </a:solidFill>
                <a:cs typeface="+mj-cs"/>
              </a:rPr>
              <a:t>הֵ֖מָּה</a:t>
            </a:r>
            <a:r>
              <a:rPr lang="he-IL" altLang="zh-CN" sz="4400" dirty="0">
                <a:solidFill>
                  <a:schemeClr val="bg1"/>
                </a:solidFill>
                <a:cs typeface="+mj-cs"/>
              </a:rPr>
              <a:t> </a:t>
            </a:r>
            <a:r>
              <a:rPr lang="he-IL" altLang="zh-CN" sz="4400" dirty="0">
                <a:solidFill>
                  <a:srgbClr val="FF66FF"/>
                </a:solidFill>
                <a:cs typeface="+mj-cs"/>
              </a:rPr>
              <a:t>לָהֶֽם</a:t>
            </a:r>
            <a:r>
              <a:rPr lang="en-US" altLang="zh-CN" sz="4400" dirty="0">
                <a:solidFill>
                  <a:schemeClr val="bg1"/>
                </a:solidFill>
                <a:cs typeface="+mj-cs"/>
              </a:rPr>
              <a:t>”</a:t>
            </a:r>
            <a:endParaRPr lang="zh-CN" altLang="en-US" sz="4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414258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FFFF00"/>
                </a:solidFill>
              </a:rPr>
              <a:t>使他们看见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507173" y="41425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00FF00"/>
                </a:solidFill>
              </a:rPr>
              <a:t>牲畜</a:t>
            </a:r>
            <a:endParaRPr lang="zh-CN" altLang="en-US" sz="3200" dirty="0">
              <a:solidFill>
                <a:srgbClr val="00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368" y="41425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FFFF"/>
                </a:solidFill>
              </a:rPr>
              <a:t>他們</a:t>
            </a:r>
            <a:endParaRPr lang="zh-CN" altLang="en-US" sz="3200" dirty="0">
              <a:solidFill>
                <a:srgbClr val="00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096" y="414258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66FF"/>
                </a:solidFill>
              </a:rPr>
              <a:t>憑著他們自己</a:t>
            </a:r>
            <a:endParaRPr lang="zh-CN" altLang="en-US" sz="3200" dirty="0">
              <a:solidFill>
                <a:srgbClr val="FF66FF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232446" y="3356992"/>
            <a:ext cx="2016224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9552" y="5229200"/>
            <a:ext cx="7552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u="sng" dirty="0">
                <a:solidFill>
                  <a:schemeClr val="bg1"/>
                </a:solidFill>
              </a:rPr>
              <a:t>傳道書</a:t>
            </a:r>
            <a:r>
              <a:rPr lang="en-US" altLang="zh-CN" sz="3600" b="1" u="sng" dirty="0">
                <a:solidFill>
                  <a:schemeClr val="bg1"/>
                </a:solidFill>
              </a:rPr>
              <a:t>12:11</a:t>
            </a:r>
            <a:r>
              <a:rPr lang="en-US" altLang="zh-CN" sz="3600" dirty="0">
                <a:solidFill>
                  <a:schemeClr val="bg1"/>
                </a:solidFill>
              </a:rPr>
              <a:t> “</a:t>
            </a:r>
            <a:r>
              <a:rPr lang="zh-CN" altLang="en-US" sz="3600" dirty="0">
                <a:solidFill>
                  <a:schemeClr val="bg1"/>
                </a:solidFill>
              </a:rPr>
              <a:t>智慧人的言語</a:t>
            </a:r>
            <a:r>
              <a:rPr lang="zh-CN" altLang="en-US" sz="3600" dirty="0" smtClean="0">
                <a:solidFill>
                  <a:schemeClr val="bg1"/>
                </a:solidFill>
              </a:rPr>
              <a:t>像</a:t>
            </a:r>
            <a:r>
              <a:rPr lang="zh-CN" altLang="en-US" sz="3600" dirty="0" smtClean="0">
                <a:solidFill>
                  <a:srgbClr val="00FFFF"/>
                </a:solidFill>
              </a:rPr>
              <a:t>刺棍</a:t>
            </a:r>
            <a:r>
              <a:rPr lang="zh-CN" altLang="en-US" sz="3600" dirty="0" smtClean="0">
                <a:solidFill>
                  <a:schemeClr val="bg1"/>
                </a:solidFill>
              </a:rPr>
              <a:t>”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傳道書</a:t>
            </a:r>
            <a:r>
              <a:rPr lang="en-US" altLang="zh-CN" b="1" u="sng" dirty="0" smtClean="0"/>
              <a:t>12:10-14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/>
              <a:t>10 </a:t>
            </a:r>
            <a:r>
              <a:rPr lang="zh-TW" altLang="en-US" dirty="0"/>
              <a:t>傳道者專心尋求可喜悅的言語，是憑正直寫的誠實話。 </a:t>
            </a:r>
            <a:r>
              <a:rPr lang="en-US" altLang="zh-TW" dirty="0"/>
              <a:t>11 </a:t>
            </a:r>
            <a:r>
              <a:rPr lang="zh-TW" altLang="en-US" dirty="0"/>
              <a:t>智慧人的言語好像刺棍；會中之師的言語又像釘穩的釘子，都是一個牧者所賜的。 </a:t>
            </a:r>
            <a:r>
              <a:rPr lang="en-US" altLang="zh-TW" dirty="0"/>
              <a:t>12 </a:t>
            </a:r>
            <a:r>
              <a:rPr lang="zh-TW" altLang="en-US" dirty="0"/>
              <a:t>我兒，還有一層，你當受勸戒</a:t>
            </a:r>
            <a:r>
              <a:rPr lang="zh-TW" altLang="en-US" dirty="0" smtClean="0"/>
              <a:t>：</a:t>
            </a:r>
            <a:r>
              <a:rPr lang="zh-CN" altLang="en-US" dirty="0" smtClean="0"/>
              <a:t>著</a:t>
            </a:r>
            <a:r>
              <a:rPr lang="zh-TW" altLang="en-US" dirty="0" smtClean="0"/>
              <a:t>書</a:t>
            </a:r>
            <a:r>
              <a:rPr lang="zh-TW" altLang="en-US" dirty="0"/>
              <a:t>多，沒有窮盡</a:t>
            </a:r>
            <a:r>
              <a:rPr lang="zh-TW" altLang="en-US" dirty="0" smtClean="0"/>
              <a:t>；讀</a:t>
            </a:r>
            <a:r>
              <a:rPr lang="zh-TW" altLang="en-US" dirty="0"/>
              <a:t>書多，身體疲倦。 </a:t>
            </a:r>
            <a:r>
              <a:rPr lang="en-US" altLang="zh-TW" dirty="0"/>
              <a:t>13 </a:t>
            </a:r>
            <a:r>
              <a:rPr lang="zh-TW" altLang="en-US" dirty="0"/>
              <a:t>這些事都已聽見了，總意就是：敬畏神，謹守他的誡命，這是人所當盡的本分。 </a:t>
            </a:r>
            <a:r>
              <a:rPr lang="en-US" altLang="zh-TW" dirty="0"/>
              <a:t>14 </a:t>
            </a:r>
            <a:r>
              <a:rPr lang="zh-TW" altLang="en-US" dirty="0"/>
              <a:t>因為人所做的事，連一切隱藏的事，無論是善是惡，神都必審問。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6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所羅門這麽説的原因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dirty="0"/>
              <a:t>原因一</a:t>
            </a:r>
            <a:r>
              <a:rPr lang="zh-CN" altLang="en-US" dirty="0" smtClean="0"/>
              <a:t>：離開神，</a:t>
            </a:r>
            <a:r>
              <a:rPr lang="zh-CN" altLang="en-US" dirty="0" smtClean="0">
                <a:solidFill>
                  <a:srgbClr val="FFFF00"/>
                </a:solidFill>
              </a:rPr>
              <a:t>活</a:t>
            </a:r>
            <a:r>
              <a:rPr lang="zh-CN" altLang="en-US" dirty="0">
                <a:solidFill>
                  <a:srgbClr val="FFFF00"/>
                </a:solidFill>
              </a:rPr>
              <a:t>著的時候與牲畜一樣</a:t>
            </a:r>
            <a:endParaRPr lang="en-US" altLang="zh-CN" dirty="0">
              <a:solidFill>
                <a:srgbClr val="FFFF00"/>
              </a:solidFill>
            </a:endParaRPr>
          </a:p>
          <a:p>
            <a:pPr lvl="1"/>
            <a:r>
              <a:rPr lang="en-US" altLang="zh-TW" dirty="0"/>
              <a:t>3:19a “</a:t>
            </a:r>
            <a:r>
              <a:rPr lang="zh-TW" altLang="en-US" dirty="0">
                <a:solidFill>
                  <a:srgbClr val="FFFF00"/>
                </a:solidFill>
              </a:rPr>
              <a:t>因為世人遭遇的，獸也遭遇。所遭遇的都是一樣。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人世間的</a:t>
            </a:r>
            <a:r>
              <a:rPr lang="zh-CN" altLang="en-US" dirty="0" smtClean="0">
                <a:solidFill>
                  <a:srgbClr val="FFFF00"/>
                </a:solidFill>
              </a:rPr>
              <a:t>不公平</a:t>
            </a:r>
            <a:r>
              <a:rPr lang="zh-CN" altLang="en-US" dirty="0" smtClean="0"/>
              <a:t>就好像動物之間的</a:t>
            </a:r>
            <a:r>
              <a:rPr lang="zh-CN" altLang="en-US" dirty="0" smtClean="0">
                <a:solidFill>
                  <a:srgbClr val="FFFF00"/>
                </a:solidFill>
              </a:rPr>
              <a:t>弱肉强食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原因二：離開神，</a:t>
            </a:r>
            <a:r>
              <a:rPr lang="zh-CN" altLang="en-US" dirty="0" smtClean="0">
                <a:solidFill>
                  <a:srgbClr val="00FFFF"/>
                </a:solidFill>
              </a:rPr>
              <a:t>死也與牲畜一樣</a:t>
            </a:r>
            <a:endParaRPr lang="en-US" altLang="zh-CN" dirty="0" smtClean="0">
              <a:solidFill>
                <a:srgbClr val="00FFFF"/>
              </a:solidFill>
            </a:endParaRPr>
          </a:p>
          <a:p>
            <a:pPr lvl="1"/>
            <a:r>
              <a:rPr lang="en-US" altLang="zh-TW" dirty="0"/>
              <a:t>3:19b-20 “19b </a:t>
            </a:r>
            <a:r>
              <a:rPr lang="zh-TW" altLang="en-US" dirty="0">
                <a:solidFill>
                  <a:srgbClr val="00FFFF"/>
                </a:solidFill>
              </a:rPr>
              <a:t>這個怎樣死，那個也怎樣死</a:t>
            </a:r>
            <a:r>
              <a:rPr lang="zh-TW" altLang="en-US" dirty="0"/>
              <a:t>。氣息都是一樣。人不能強於獸。都是虛空。</a:t>
            </a:r>
            <a:r>
              <a:rPr lang="en-US" altLang="zh-TW" dirty="0"/>
              <a:t>20</a:t>
            </a:r>
            <a:r>
              <a:rPr lang="zh-TW" altLang="en-US" dirty="0">
                <a:solidFill>
                  <a:srgbClr val="00FFFF"/>
                </a:solidFill>
              </a:rPr>
              <a:t>都歸一</a:t>
            </a:r>
            <a:r>
              <a:rPr lang="zh-TW" altLang="en-US" dirty="0" smtClean="0">
                <a:solidFill>
                  <a:srgbClr val="00FFFF"/>
                </a:solidFill>
              </a:rPr>
              <a:t>處</a:t>
            </a:r>
            <a:r>
              <a:rPr lang="zh-CN" altLang="en-US" dirty="0" smtClean="0">
                <a:solidFill>
                  <a:srgbClr val="00FFFF"/>
                </a:solidFill>
              </a:rPr>
              <a:t>，</a:t>
            </a:r>
            <a:r>
              <a:rPr lang="zh-TW" altLang="en-US" dirty="0" smtClean="0">
                <a:solidFill>
                  <a:srgbClr val="00FFFF"/>
                </a:solidFill>
              </a:rPr>
              <a:t>都是</a:t>
            </a:r>
            <a:r>
              <a:rPr lang="zh-TW" altLang="en-US" dirty="0">
                <a:solidFill>
                  <a:srgbClr val="00FFFF"/>
                </a:solidFill>
              </a:rPr>
              <a:t>出於塵土，也都歸於塵土</a:t>
            </a:r>
            <a:r>
              <a:rPr lang="zh-TW" altLang="en-US" dirty="0"/>
              <a:t>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人和動物一樣的死，回歸塵土</a:t>
            </a:r>
            <a:endParaRPr lang="en-US" altLang="zh-CN" dirty="0"/>
          </a:p>
          <a:p>
            <a:r>
              <a:rPr lang="zh-CN" altLang="en-US" dirty="0" smtClean="0">
                <a:solidFill>
                  <a:srgbClr val="00FF00"/>
                </a:solidFill>
              </a:rPr>
              <a:t>所以，離開了神，人生最終就和動物一樣</a:t>
            </a:r>
            <a:endParaRPr lang="zh-CN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940" y="260648"/>
            <a:ext cx="2016224" cy="147616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人世間的不公平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不公義</a:t>
            </a:r>
            <a:endParaRPr lang="zh-CN" altLang="en-US" sz="3200" dirty="0"/>
          </a:p>
        </p:txBody>
      </p:sp>
      <p:cxnSp>
        <p:nvCxnSpPr>
          <p:cNvPr id="7" name="直接箭头连接符 6"/>
          <p:cNvCxnSpPr>
            <a:stCxn id="4" idx="3"/>
          </p:cNvCxnSpPr>
          <p:nvPr/>
        </p:nvCxnSpPr>
        <p:spPr>
          <a:xfrm>
            <a:off x="2367164" y="998730"/>
            <a:ext cx="1033818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10577" y="260648"/>
            <a:ext cx="2016224" cy="1476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爲什麽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現在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不審判？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6588224" y="265015"/>
            <a:ext cx="2016224" cy="1476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神要試驗世人</a:t>
            </a:r>
            <a:endParaRPr lang="zh-CN" altLang="en-US" sz="3200" dirty="0"/>
          </a:p>
        </p:txBody>
      </p:sp>
      <p:cxnSp>
        <p:nvCxnSpPr>
          <p:cNvPr id="14" name="直接箭头连接符 13"/>
          <p:cNvCxnSpPr>
            <a:stCxn id="9" idx="3"/>
            <a:endCxn id="13" idx="1"/>
          </p:cNvCxnSpPr>
          <p:nvPr/>
        </p:nvCxnSpPr>
        <p:spPr>
          <a:xfrm>
            <a:off x="5426801" y="998730"/>
            <a:ext cx="1161423" cy="436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535306" y="1988840"/>
            <a:ext cx="4261896" cy="1476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爲</a:t>
            </a:r>
            <a:r>
              <a:rPr lang="zh-CN" altLang="en-US" sz="3200" dirty="0" smtClean="0"/>
              <a:t>了讓人意識到，離開神的人生與動物一樣</a:t>
            </a:r>
            <a:endParaRPr lang="zh-CN" altLang="en-US" sz="3200" dirty="0"/>
          </a:p>
        </p:txBody>
      </p:sp>
      <p:cxnSp>
        <p:nvCxnSpPr>
          <p:cNvPr id="18" name="直接箭头连接符 17"/>
          <p:cNvCxnSpPr>
            <a:stCxn id="13" idx="2"/>
            <a:endCxn id="17" idx="3"/>
          </p:cNvCxnSpPr>
          <p:nvPr/>
        </p:nvCxnSpPr>
        <p:spPr>
          <a:xfrm flipH="1">
            <a:off x="6797202" y="1741179"/>
            <a:ext cx="799134" cy="98574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59152" y="3933056"/>
            <a:ext cx="4752528" cy="147616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因爲如果沒有神，世間的不公就好像動物之間的弱肉强食，欺壓的人理所當然，被欺壓的人也沒有盼望，就與動物之間一樣。</a:t>
            </a:r>
            <a:endParaRPr lang="zh-CN" altLang="en-US" sz="2400" dirty="0"/>
          </a:p>
        </p:txBody>
      </p:sp>
      <p:cxnSp>
        <p:nvCxnSpPr>
          <p:cNvPr id="21" name="直接箭头连接符 20"/>
          <p:cNvCxnSpPr>
            <a:stCxn id="17" idx="2"/>
            <a:endCxn id="24" idx="0"/>
          </p:cNvCxnSpPr>
          <p:nvPr/>
        </p:nvCxnSpPr>
        <p:spPr>
          <a:xfrm flipH="1">
            <a:off x="2535416" y="3465004"/>
            <a:ext cx="2130838" cy="4680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92190" y="3933056"/>
            <a:ext cx="3528392" cy="147616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因爲如果沒有神，經過一輩子的弱肉强食，人的死與動物的死一樣，都歸回塵土</a:t>
            </a:r>
            <a:endParaRPr lang="zh-CN" altLang="en-US" sz="2400" dirty="0"/>
          </a:p>
        </p:txBody>
      </p:sp>
      <p:cxnSp>
        <p:nvCxnSpPr>
          <p:cNvPr id="48" name="直接箭头连接符 47"/>
          <p:cNvCxnSpPr>
            <a:stCxn id="17" idx="2"/>
            <a:endCxn id="26" idx="0"/>
          </p:cNvCxnSpPr>
          <p:nvPr/>
        </p:nvCxnSpPr>
        <p:spPr>
          <a:xfrm>
            <a:off x="4666254" y="3465004"/>
            <a:ext cx="2390132" cy="4680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971600" y="6119918"/>
            <a:ext cx="7488831" cy="73808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離開神的人生與動物一樣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人必須認識神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cxnSp>
        <p:nvCxnSpPr>
          <p:cNvPr id="52" name="直接箭头连接符 51"/>
          <p:cNvCxnSpPr>
            <a:stCxn id="24" idx="2"/>
            <a:endCxn id="51" idx="0"/>
          </p:cNvCxnSpPr>
          <p:nvPr/>
        </p:nvCxnSpPr>
        <p:spPr>
          <a:xfrm>
            <a:off x="2535416" y="5409220"/>
            <a:ext cx="2180600" cy="71069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26" idx="2"/>
            <a:endCxn id="51" idx="0"/>
          </p:cNvCxnSpPr>
          <p:nvPr/>
        </p:nvCxnSpPr>
        <p:spPr>
          <a:xfrm flipH="1">
            <a:off x="4716016" y="5409220"/>
            <a:ext cx="2340370" cy="71069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  <p:bldP spid="24" grpId="0" animBg="1"/>
      <p:bldP spid="26" grpId="0" animBg="1"/>
      <p:bldP spid="5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敬畏神的人如何看待世上</a:t>
            </a:r>
            <a:r>
              <a:rPr lang="zh-CN" altLang="en-US" dirty="0"/>
              <a:t>的</a:t>
            </a:r>
            <a:r>
              <a:rPr lang="zh-CN" altLang="en-US" dirty="0" smtClean="0"/>
              <a:t>不公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3600" b="1" u="sng" dirty="0" smtClean="0"/>
              <a:t>3:19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誰</a:t>
            </a:r>
            <a:r>
              <a:rPr lang="zh-TW" altLang="en-US" sz="3600" dirty="0"/>
              <a:t>知道</a:t>
            </a:r>
            <a:r>
              <a:rPr lang="zh-TW" altLang="en-US" sz="3600" dirty="0">
                <a:solidFill>
                  <a:srgbClr val="FFC000"/>
                </a:solidFill>
              </a:rPr>
              <a:t>人的靈</a:t>
            </a:r>
            <a:r>
              <a:rPr lang="zh-TW" altLang="en-US" sz="3600" dirty="0"/>
              <a:t>是往上升，</a:t>
            </a:r>
            <a:r>
              <a:rPr lang="zh-TW" altLang="en-US" sz="3600" dirty="0">
                <a:solidFill>
                  <a:srgbClr val="FFC000"/>
                </a:solidFill>
              </a:rPr>
              <a:t>獸的魂</a:t>
            </a:r>
            <a:r>
              <a:rPr lang="zh-TW" altLang="en-US" sz="3600" dirty="0"/>
              <a:t>是下入地呢？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C000"/>
                </a:solidFill>
              </a:rPr>
              <a:t>靈</a:t>
            </a:r>
            <a:r>
              <a:rPr lang="zh-CN" altLang="en-US" sz="3600" dirty="0" smtClean="0"/>
              <a:t>”與“</a:t>
            </a:r>
            <a:r>
              <a:rPr lang="zh-CN" altLang="en-US" sz="3600" dirty="0" smtClean="0">
                <a:solidFill>
                  <a:srgbClr val="FFC000"/>
                </a:solidFill>
              </a:rPr>
              <a:t>魂</a:t>
            </a:r>
            <a:r>
              <a:rPr lang="zh-CN" altLang="en-US" sz="3600" dirty="0" smtClean="0"/>
              <a:t>”</a:t>
            </a:r>
            <a:r>
              <a:rPr lang="zh-CN" altLang="en-US" sz="3600" dirty="0" smtClean="0">
                <a:solidFill>
                  <a:srgbClr val="FFFF00"/>
                </a:solidFill>
              </a:rPr>
              <a:t>原文為同一個詞</a:t>
            </a:r>
            <a:r>
              <a:rPr lang="zh-CN" altLang="en-US" sz="3600" dirty="0" smtClean="0"/>
              <a:t>，在此處翻譯為“</a:t>
            </a:r>
            <a:r>
              <a:rPr lang="zh-CN" altLang="en-US" sz="3600" dirty="0" smtClean="0">
                <a:solidFill>
                  <a:srgbClr val="FFFF00"/>
                </a:solidFill>
              </a:rPr>
              <a:t>氣息</a:t>
            </a:r>
            <a:r>
              <a:rPr lang="zh-CN" altLang="en-US" sz="3600" dirty="0" smtClean="0"/>
              <a:t>”更加恰當。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人的氣息去到神那裏，動物的氣息下入地</a:t>
            </a:r>
            <a:r>
              <a:rPr lang="en-US" altLang="zh-CN" sz="3600" dirty="0" smtClean="0"/>
              <a:t>( </a:t>
            </a:r>
            <a:r>
              <a:rPr lang="zh-CN" altLang="en-US" sz="3600" dirty="0" smtClean="0"/>
              <a:t>沒有了</a:t>
            </a:r>
            <a:r>
              <a:rPr lang="en-US" altLang="zh-CN" sz="3600" dirty="0" smtClean="0"/>
              <a:t>)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lvl="1"/>
            <a:r>
              <a:rPr lang="zh-CN" altLang="en-US" sz="3600" dirty="0" smtClean="0">
                <a:solidFill>
                  <a:srgbClr val="00FFFF"/>
                </a:solidFill>
              </a:rPr>
              <a:t>死後還有神的審判</a:t>
            </a:r>
            <a:endParaRPr lang="en-US" altLang="zh-CN" sz="3600" dirty="0" smtClean="0">
              <a:solidFill>
                <a:srgbClr val="00FFFF"/>
              </a:solidFill>
            </a:endParaRPr>
          </a:p>
          <a:p>
            <a:pPr lvl="1"/>
            <a:endParaRPr lang="en-US" altLang="zh-CN" sz="3600" dirty="0" smtClean="0"/>
          </a:p>
          <a:p>
            <a:pPr lvl="1"/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354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敬畏神的人如何看待世上的不公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 </a:t>
            </a:r>
            <a:r>
              <a:rPr lang="en-US" altLang="zh-TW" sz="4000" dirty="0"/>
              <a:t>22</a:t>
            </a:r>
            <a:r>
              <a:rPr lang="zh-TW" altLang="en-US" sz="4000" dirty="0"/>
              <a:t>故此，我見人莫強如</a:t>
            </a:r>
            <a:r>
              <a:rPr lang="zh-TW" altLang="en-US" sz="4000" dirty="0">
                <a:solidFill>
                  <a:srgbClr val="FFFF00"/>
                </a:solidFill>
              </a:rPr>
              <a:t>在他經營的事上喜樂</a:t>
            </a:r>
            <a:r>
              <a:rPr lang="zh-TW" altLang="en-US" sz="4000" dirty="0"/>
              <a:t>，因為這是他的份。他身後的事誰能使他回來得見呢？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301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/>
              <a:t>享樂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/>
              <a:t>死亡 </a:t>
            </a:r>
            <a:r>
              <a:rPr lang="en-US" altLang="zh-CN" sz="4000" dirty="0"/>
              <a:t>(2:12-26)</a:t>
            </a:r>
          </a:p>
          <a:p>
            <a:r>
              <a:rPr lang="zh-CN" altLang="en-US" sz="4000" dirty="0"/>
              <a:t>神的主權 </a:t>
            </a:r>
            <a:r>
              <a:rPr lang="en-US" altLang="zh-CN" sz="4000" dirty="0"/>
              <a:t>(3:1-15)</a:t>
            </a:r>
          </a:p>
          <a:p>
            <a:r>
              <a:rPr lang="zh-CN" altLang="en-US" sz="4000" dirty="0"/>
              <a:t>世上的不公 </a:t>
            </a:r>
            <a:r>
              <a:rPr lang="en-US" altLang="zh-CN" sz="4000" dirty="0"/>
              <a:t>(3:16-20)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23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CN" altLang="en-US" b="1" u="sng" dirty="0" smtClean="0"/>
              <a:t>在</a:t>
            </a:r>
            <a:r>
              <a:rPr lang="en-US" altLang="zh-CN" b="1" u="sng" dirty="0" smtClean="0"/>
              <a:t>4-6</a:t>
            </a:r>
            <a:r>
              <a:rPr lang="zh-CN" altLang="en-US" b="1" u="sng" dirty="0" smtClean="0"/>
              <a:t>章</a:t>
            </a:r>
            <a:r>
              <a:rPr lang="zh-CN" altLang="en-US" dirty="0" smtClean="0"/>
              <a:t>其他思考人生的角度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</a:rPr>
              <a:t>個</a:t>
            </a:r>
            <a:r>
              <a:rPr lang="zh-TW" altLang="en-US" sz="4400" dirty="0">
                <a:solidFill>
                  <a:srgbClr val="FFFF00"/>
                </a:solidFill>
              </a:rPr>
              <a:t>人的成就</a:t>
            </a:r>
            <a:r>
              <a:rPr lang="zh-TW" altLang="en-US" sz="4400" dirty="0"/>
              <a:t>是不是人生的意義？</a:t>
            </a:r>
          </a:p>
          <a:p>
            <a:r>
              <a:rPr lang="zh-TW" altLang="en-US" sz="4400" dirty="0" smtClean="0">
                <a:solidFill>
                  <a:srgbClr val="FFFF00"/>
                </a:solidFill>
              </a:rPr>
              <a:t>群</a:t>
            </a:r>
            <a:r>
              <a:rPr lang="zh-TW" altLang="en-US" sz="4400" dirty="0">
                <a:solidFill>
                  <a:srgbClr val="FFFF00"/>
                </a:solidFill>
              </a:rPr>
              <a:t>眾的支持</a:t>
            </a:r>
            <a:r>
              <a:rPr lang="zh-TW" altLang="en-US" sz="4400" dirty="0"/>
              <a:t>是不是人生的意義？</a:t>
            </a:r>
          </a:p>
          <a:p>
            <a:r>
              <a:rPr lang="zh-TW" altLang="en-US" sz="4400" dirty="0" smtClean="0">
                <a:solidFill>
                  <a:srgbClr val="FFFF00"/>
                </a:solidFill>
              </a:rPr>
              <a:t>金</a:t>
            </a:r>
            <a:r>
              <a:rPr lang="zh-TW" altLang="en-US" sz="4400" dirty="0">
                <a:solidFill>
                  <a:srgbClr val="FFFF00"/>
                </a:solidFill>
              </a:rPr>
              <a:t>錢</a:t>
            </a:r>
            <a:r>
              <a:rPr lang="zh-TW" altLang="en-US" sz="4400" dirty="0"/>
              <a:t>是不是人生的意義？</a:t>
            </a:r>
          </a:p>
          <a:p>
            <a:r>
              <a:rPr lang="zh-TW" altLang="en-US" sz="4400" dirty="0" smtClean="0">
                <a:solidFill>
                  <a:srgbClr val="FFFF00"/>
                </a:solidFill>
              </a:rPr>
              <a:t>龐</a:t>
            </a:r>
            <a:r>
              <a:rPr lang="zh-TW" altLang="en-US" sz="4400" dirty="0">
                <a:solidFill>
                  <a:srgbClr val="FFFF00"/>
                </a:solidFill>
              </a:rPr>
              <a:t>大的家族</a:t>
            </a:r>
            <a:r>
              <a:rPr lang="zh-TW" altLang="en-US" sz="4400" dirty="0"/>
              <a:t>是不是人生的意義？</a:t>
            </a:r>
          </a:p>
          <a:p>
            <a:r>
              <a:rPr lang="zh-TW" altLang="en-US" sz="4400" dirty="0" smtClean="0">
                <a:solidFill>
                  <a:srgbClr val="FFFF00"/>
                </a:solidFill>
              </a:rPr>
              <a:t>活</a:t>
            </a:r>
            <a:r>
              <a:rPr lang="zh-TW" altLang="en-US" sz="4400" dirty="0">
                <a:solidFill>
                  <a:srgbClr val="FFFF00"/>
                </a:solidFill>
              </a:rPr>
              <a:t>得更久，壽命長</a:t>
            </a:r>
            <a:r>
              <a:rPr lang="zh-TW" altLang="en-US" sz="4400" dirty="0"/>
              <a:t>是不是人生的意義</a:t>
            </a:r>
            <a:r>
              <a:rPr lang="zh-TW" altLang="en-US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5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</a:t>
            </a:r>
            <a:r>
              <a:rPr lang="zh-CN" altLang="en-US" dirty="0" smtClean="0"/>
              <a:t>門的結論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人在世上一定要敬畏神，人生才有意義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明天學習内容：</a:t>
            </a:r>
            <a:endParaRPr lang="en-US" altLang="zh-CN" sz="4000" dirty="0" smtClean="0"/>
          </a:p>
          <a:p>
            <a:pPr lvl="1"/>
            <a:r>
              <a:rPr lang="zh-CN" altLang="en-US" sz="3600" dirty="0"/>
              <a:t>所羅</a:t>
            </a:r>
            <a:r>
              <a:rPr lang="zh-CN" altLang="en-US" sz="3600" dirty="0" smtClean="0"/>
              <a:t>門解釋什麽叫“敬畏神”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敬畏</a:t>
            </a:r>
            <a:r>
              <a:rPr lang="zh-CN" altLang="en-US" sz="3600" dirty="0" smtClean="0"/>
              <a:t>神的人如何看待人生中的難題</a:t>
            </a:r>
            <a:r>
              <a:rPr lang="zh-CN" altLang="en-US" sz="3600" dirty="0" smtClean="0">
                <a:sym typeface="Wingdings" pitchFamily="2" charset="2"/>
              </a:rPr>
              <a:t>：</a:t>
            </a:r>
            <a:r>
              <a:rPr lang="en-US" altLang="zh-CN" sz="3600" dirty="0" smtClean="0">
                <a:sym typeface="Wingdings" pitchFamily="2" charset="2"/>
              </a:rPr>
              <a:t>(1)</a:t>
            </a:r>
            <a:r>
              <a:rPr lang="zh-CN" altLang="en-US" sz="3600" dirty="0">
                <a:sym typeface="Wingdings" pitchFamily="2" charset="2"/>
              </a:rPr>
              <a:t>人生的苦</a:t>
            </a:r>
            <a:r>
              <a:rPr lang="zh-CN" altLang="en-US" sz="3600" dirty="0" smtClean="0">
                <a:sym typeface="Wingdings" pitchFamily="2" charset="2"/>
              </a:rPr>
              <a:t>難；</a:t>
            </a:r>
            <a:r>
              <a:rPr lang="en-US" altLang="zh-CN" sz="3600" dirty="0" smtClean="0">
                <a:sym typeface="Wingdings" pitchFamily="2" charset="2"/>
              </a:rPr>
              <a:t>(2)</a:t>
            </a:r>
            <a:r>
              <a:rPr lang="zh-CN" altLang="en-US" sz="3600" dirty="0">
                <a:sym typeface="Wingdings" pitchFamily="2" charset="2"/>
              </a:rPr>
              <a:t>世上的</a:t>
            </a:r>
            <a:r>
              <a:rPr lang="zh-CN" altLang="en-US" sz="3600" dirty="0" smtClean="0">
                <a:sym typeface="Wingdings" pitchFamily="2" charset="2"/>
              </a:rPr>
              <a:t>不公；</a:t>
            </a:r>
            <a:r>
              <a:rPr lang="en-US" altLang="zh-CN" sz="3600" dirty="0" smtClean="0">
                <a:sym typeface="Wingdings" pitchFamily="2" charset="2"/>
              </a:rPr>
              <a:t>(3) </a:t>
            </a:r>
            <a:r>
              <a:rPr lang="zh-CN" altLang="en-US" sz="3600" dirty="0" smtClean="0">
                <a:sym typeface="Wingdings" pitchFamily="2" charset="2"/>
              </a:rPr>
              <a:t>人生</a:t>
            </a:r>
            <a:r>
              <a:rPr lang="zh-CN" altLang="en-US" sz="3600" dirty="0">
                <a:sym typeface="Wingdings" pitchFamily="2" charset="2"/>
              </a:rPr>
              <a:t>的短暫</a:t>
            </a:r>
            <a:endParaRPr lang="en-US" altLang="zh-CN" sz="3600" dirty="0" smtClean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00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>
                <a:latin typeface="黑体" pitchFamily="49" charset="-122"/>
                <a:ea typeface="黑体" pitchFamily="49" charset="-122"/>
              </a:rPr>
              <a:t>傳道</a:t>
            </a:r>
            <a:r>
              <a:rPr lang="zh-CN" altLang="en-US" sz="7200" dirty="0" smtClean="0">
                <a:latin typeface="黑体" pitchFamily="49" charset="-122"/>
                <a:ea typeface="黑体" pitchFamily="49" charset="-122"/>
              </a:rPr>
              <a:t>書的福音信息</a:t>
            </a:r>
            <a:endParaRPr lang="en-US" sz="7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</a:t>
            </a:r>
            <a:r>
              <a:rPr lang="zh-CN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人生的意義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</a:t>
            </a:r>
            <a:endParaRPr lang="en-US" altLang="zh-CN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</a:t>
            </a:r>
            <a:r>
              <a:rPr lang="zh-CN" altLang="en-US" dirty="0" smtClean="0"/>
              <a:t>書經文的</a:t>
            </a:r>
            <a:r>
              <a:rPr lang="zh-CN" altLang="en-US" dirty="0" smtClean="0">
                <a:solidFill>
                  <a:srgbClr val="FFFF00"/>
                </a:solidFill>
              </a:rPr>
              <a:t>五個特點</a:t>
            </a:r>
            <a:r>
              <a:rPr lang="en-US" altLang="zh-CN" dirty="0" smtClean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10 </a:t>
            </a:r>
            <a:r>
              <a:rPr lang="zh-TW" altLang="en-US" sz="4000" dirty="0" smtClean="0">
                <a:solidFill>
                  <a:srgbClr val="FFFF00"/>
                </a:solidFill>
              </a:rPr>
              <a:t>傳</a:t>
            </a:r>
            <a:r>
              <a:rPr lang="zh-TW" altLang="en-US" sz="4000" dirty="0">
                <a:solidFill>
                  <a:srgbClr val="FFFF00"/>
                </a:solidFill>
              </a:rPr>
              <a:t>道者專心尋求可喜悅的言語</a:t>
            </a:r>
            <a:r>
              <a:rPr lang="zh-TW" altLang="en-US" sz="4000" dirty="0"/>
              <a:t>，是憑正直寫的誠實</a:t>
            </a:r>
            <a:r>
              <a:rPr lang="zh-TW" altLang="en-US" sz="4000" dirty="0" smtClean="0"/>
              <a:t>話 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>
                <a:solidFill>
                  <a:srgbClr val="66FFFF"/>
                </a:solidFill>
              </a:rPr>
              <a:t>第一</a:t>
            </a:r>
            <a:r>
              <a:rPr lang="zh-CN" altLang="en-US" sz="4000" dirty="0" smtClean="0"/>
              <a:t>，傳道書是</a:t>
            </a:r>
            <a:r>
              <a:rPr lang="zh-CN" altLang="en-US" sz="4000" dirty="0" smtClean="0">
                <a:solidFill>
                  <a:srgbClr val="66FFFF"/>
                </a:solidFill>
              </a:rPr>
              <a:t>可喜悅的言語</a:t>
            </a:r>
            <a:r>
              <a:rPr lang="en-US" altLang="zh-CN" sz="4000" dirty="0" smtClean="0">
                <a:solidFill>
                  <a:srgbClr val="66FFFF"/>
                </a:solidFill>
              </a:rPr>
              <a:t>(</a:t>
            </a:r>
            <a:r>
              <a:rPr lang="zh-CN" altLang="en-US" sz="4000" dirty="0" smtClean="0">
                <a:solidFill>
                  <a:srgbClr val="66FFFF"/>
                </a:solidFill>
              </a:rPr>
              <a:t>聽了讓人開心愉快的</a:t>
            </a:r>
            <a:r>
              <a:rPr lang="en-US" altLang="zh-CN" sz="4000" dirty="0" smtClean="0">
                <a:solidFill>
                  <a:srgbClr val="66FFFF"/>
                </a:solidFill>
              </a:rPr>
              <a:t>)</a:t>
            </a:r>
          </a:p>
          <a:p>
            <a:pPr lvl="1"/>
            <a:r>
              <a:rPr lang="zh-CN" altLang="en-US" sz="3600" dirty="0"/>
              <a:t>猶太人會堂讀經計劃當中，</a:t>
            </a:r>
            <a:r>
              <a:rPr lang="zh-CN" altLang="en-US" sz="3600" dirty="0">
                <a:solidFill>
                  <a:srgbClr val="FFFF00"/>
                </a:solidFill>
              </a:rPr>
              <a:t>會在住棚节的第三天讀傳道書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選</a:t>
            </a:r>
            <a:r>
              <a:rPr lang="zh-CN" altLang="en-US" sz="3600" dirty="0"/>
              <a:t>擇在喜慶過節的日子讀這卷書，可見猶太人明白傳道書的意思。</a:t>
            </a:r>
          </a:p>
          <a:p>
            <a:pPr lvl="1"/>
            <a:endParaRPr lang="en-US" altLang="zh-CN" sz="3600" dirty="0" smtClean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2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</a:t>
            </a:r>
            <a:r>
              <a:rPr lang="zh-CN" altLang="en-US" dirty="0" smtClean="0"/>
              <a:t>書經文的</a:t>
            </a:r>
            <a:r>
              <a:rPr lang="zh-CN" altLang="en-US" dirty="0" smtClean="0">
                <a:solidFill>
                  <a:srgbClr val="FFFF00"/>
                </a:solidFill>
              </a:rPr>
              <a:t>五個特點</a:t>
            </a:r>
            <a:r>
              <a:rPr lang="en-US" altLang="zh-CN" dirty="0" smtClean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10 </a:t>
            </a:r>
            <a:r>
              <a:rPr lang="zh-TW" altLang="en-US" sz="4000" dirty="0" smtClean="0"/>
              <a:t>傳</a:t>
            </a:r>
            <a:r>
              <a:rPr lang="zh-TW" altLang="en-US" sz="4000" dirty="0"/>
              <a:t>道者專心尋求可喜悅的言語，</a:t>
            </a:r>
            <a:r>
              <a:rPr lang="zh-TW" altLang="en-US" sz="4000" dirty="0">
                <a:solidFill>
                  <a:srgbClr val="FFFF00"/>
                </a:solidFill>
              </a:rPr>
              <a:t>是憑正直寫的誠實話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TW" altLang="en-US" sz="4000" b="1" u="sng" dirty="0"/>
              <a:t>新譯本</a:t>
            </a:r>
            <a:r>
              <a:rPr lang="zh-TW" altLang="en-US" sz="4000" dirty="0"/>
              <a:t>“</a:t>
            </a:r>
            <a:r>
              <a:rPr lang="zh-TW" altLang="en-US" sz="4000" dirty="0">
                <a:solidFill>
                  <a:srgbClr val="FFFF00"/>
                </a:solidFill>
              </a:rPr>
              <a:t>正確地寫下真理</a:t>
            </a:r>
            <a:r>
              <a:rPr lang="zh-TW" altLang="en-US" sz="4000" dirty="0"/>
              <a:t>”</a:t>
            </a:r>
          </a:p>
          <a:p>
            <a:r>
              <a:rPr lang="zh-CN" altLang="en-US" sz="4000" dirty="0" smtClean="0">
                <a:solidFill>
                  <a:srgbClr val="66FFFF"/>
                </a:solidFill>
              </a:rPr>
              <a:t>第二</a:t>
            </a:r>
            <a:r>
              <a:rPr lang="zh-CN" altLang="en-US" sz="4000" dirty="0" smtClean="0"/>
              <a:t>，傳道書是</a:t>
            </a:r>
            <a:r>
              <a:rPr lang="zh-TW" altLang="en-US" sz="4000" dirty="0" smtClean="0">
                <a:solidFill>
                  <a:srgbClr val="66FFFF"/>
                </a:solidFill>
              </a:rPr>
              <a:t>真理</a:t>
            </a:r>
            <a:endParaRPr lang="en-US" altLang="zh-TW" sz="4000" dirty="0" smtClean="0">
              <a:solidFill>
                <a:srgbClr val="66FFFF"/>
              </a:solidFill>
            </a:endParaRPr>
          </a:p>
          <a:p>
            <a:pPr lvl="1"/>
            <a:r>
              <a:rPr lang="zh-CN" altLang="en-US" sz="3200" dirty="0" smtClean="0"/>
              <a:t>因此，適用於所有時代，所有國家</a:t>
            </a:r>
            <a:endParaRPr lang="en-US" altLang="zh-CN" sz="3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5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傳道書經文的</a:t>
            </a:r>
            <a:r>
              <a:rPr lang="zh-CN" altLang="en-US" dirty="0">
                <a:solidFill>
                  <a:srgbClr val="FFFF00"/>
                </a:solidFill>
              </a:rPr>
              <a:t>五個特點</a:t>
            </a:r>
            <a:r>
              <a:rPr lang="en-US" altLang="zh-CN" dirty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11 </a:t>
            </a:r>
            <a:r>
              <a:rPr lang="zh-TW" altLang="en-US" sz="4000" dirty="0" smtClean="0">
                <a:solidFill>
                  <a:srgbClr val="FFFF00"/>
                </a:solidFill>
              </a:rPr>
              <a:t>智慧</a:t>
            </a:r>
            <a:r>
              <a:rPr lang="zh-TW" altLang="en-US" sz="4000" dirty="0">
                <a:solidFill>
                  <a:srgbClr val="FFFF00"/>
                </a:solidFill>
              </a:rPr>
              <a:t>人的言語好像刺棍</a:t>
            </a:r>
            <a:r>
              <a:rPr lang="zh-TW" altLang="en-US" sz="4000" dirty="0"/>
              <a:t>；會中之師的言語又像釘穩的釘子，都是一個牧者所賜</a:t>
            </a:r>
            <a:r>
              <a:rPr lang="zh-TW" altLang="en-US" sz="4000" dirty="0" smtClean="0"/>
              <a:t>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zh-CN" altLang="en-US" sz="4000" dirty="0"/>
          </a:p>
        </p:txBody>
      </p:sp>
      <p:pic>
        <p:nvPicPr>
          <p:cNvPr id="4" name="Picture 2" descr="https://upload.wikimedia.org/wikipedia/commons/thumb/9/95/Ploughmen_Fac_simile_of_a_Miniature_in_a_very_ancient_Anglo_Saxon_Manuscript_published_by_Shaw_with_legend_God_Spede_ye_Plough_and_send_us_Korne_enow.png/1280px-Ploughmen_Fac_simile_of_a_Miniature_in_a_very_ancient_Anglo_Saxon_Manuscript_published_by_Shaw_with_legend_God_Spede_ye_Plough_and_send_us_Korne_eno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9" b="10869"/>
          <a:stretch/>
        </p:blipFill>
        <p:spPr bwMode="auto">
          <a:xfrm>
            <a:off x="1763688" y="3645024"/>
            <a:ext cx="5940152" cy="26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傳道書經文的</a:t>
            </a:r>
            <a:r>
              <a:rPr lang="zh-CN" altLang="en-US" dirty="0">
                <a:solidFill>
                  <a:srgbClr val="FFFF00"/>
                </a:solidFill>
              </a:rPr>
              <a:t>五個特點</a:t>
            </a:r>
            <a:r>
              <a:rPr lang="en-US" altLang="zh-CN" dirty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11 </a:t>
            </a:r>
            <a:r>
              <a:rPr lang="zh-TW" altLang="en-US" sz="4000" dirty="0" smtClean="0">
                <a:solidFill>
                  <a:srgbClr val="FFFF00"/>
                </a:solidFill>
              </a:rPr>
              <a:t>智慧</a:t>
            </a:r>
            <a:r>
              <a:rPr lang="zh-TW" altLang="en-US" sz="4000" dirty="0">
                <a:solidFill>
                  <a:srgbClr val="FFFF00"/>
                </a:solidFill>
              </a:rPr>
              <a:t>人的言語好像刺棍</a:t>
            </a:r>
            <a:r>
              <a:rPr lang="zh-TW" altLang="en-US" sz="4000" dirty="0"/>
              <a:t>；會中之師的言語又像釘穩的釘子，都是一個牧者所賜</a:t>
            </a:r>
            <a:r>
              <a:rPr lang="zh-TW" altLang="en-US" sz="4000" dirty="0" smtClean="0"/>
              <a:t>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>
                <a:solidFill>
                  <a:srgbClr val="66FFFF"/>
                </a:solidFill>
              </a:rPr>
              <a:t>第三</a:t>
            </a:r>
            <a:r>
              <a:rPr lang="zh-CN" altLang="en-US" sz="4000" dirty="0" smtClean="0"/>
              <a:t>，</a:t>
            </a:r>
            <a:r>
              <a:rPr lang="zh-CN" altLang="en-US" sz="4000" dirty="0"/>
              <a:t>傳道書有些話會</a:t>
            </a:r>
            <a:r>
              <a:rPr lang="zh-CN" altLang="en-US" sz="4000" dirty="0">
                <a:solidFill>
                  <a:srgbClr val="66FFFF"/>
                </a:solidFill>
              </a:rPr>
              <a:t>讓人聽了不舒服</a:t>
            </a:r>
            <a:r>
              <a:rPr lang="zh-CN" altLang="en-US" sz="4000" dirty="0"/>
              <a:t> </a:t>
            </a:r>
            <a:r>
              <a:rPr lang="en-US" altLang="zh-CN" sz="4000" dirty="0"/>
              <a:t>(</a:t>
            </a:r>
            <a:r>
              <a:rPr lang="zh-CN" altLang="en-US" sz="4000" dirty="0"/>
              <a:t>如同被</a:t>
            </a:r>
            <a:r>
              <a:rPr lang="zh-CN" altLang="en-US" sz="4000" dirty="0">
                <a:solidFill>
                  <a:srgbClr val="66FFFF"/>
                </a:solidFill>
              </a:rPr>
              <a:t>刺棍</a:t>
            </a:r>
            <a:r>
              <a:rPr lang="zh-CN" altLang="en-US" sz="4000" dirty="0"/>
              <a:t>刺了</a:t>
            </a:r>
            <a:r>
              <a:rPr lang="en-US" altLang="zh-CN" sz="4000" dirty="0"/>
              <a:t>)</a:t>
            </a:r>
          </a:p>
          <a:p>
            <a:r>
              <a:rPr lang="zh-CN" altLang="en-US" sz="4000" dirty="0" smtClean="0"/>
              <a:t>但目的是好的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354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傳道書經文的</a:t>
            </a:r>
            <a:r>
              <a:rPr lang="zh-CN" altLang="en-US" dirty="0">
                <a:solidFill>
                  <a:srgbClr val="FFFF00"/>
                </a:solidFill>
              </a:rPr>
              <a:t>五個特點</a:t>
            </a:r>
            <a:r>
              <a:rPr lang="en-US" altLang="zh-CN" dirty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11 </a:t>
            </a:r>
            <a:r>
              <a:rPr lang="zh-TW" altLang="en-US" sz="4000" dirty="0" smtClean="0"/>
              <a:t>智慧</a:t>
            </a:r>
            <a:r>
              <a:rPr lang="zh-TW" altLang="en-US" sz="4000" dirty="0"/>
              <a:t>人的言語好像刺棍；</a:t>
            </a:r>
            <a:r>
              <a:rPr lang="zh-TW" altLang="en-US" sz="4000" dirty="0">
                <a:solidFill>
                  <a:srgbClr val="FFFF00"/>
                </a:solidFill>
              </a:rPr>
              <a:t>會中之師的言語又像釘穩的釘子</a:t>
            </a:r>
            <a:r>
              <a:rPr lang="zh-TW" altLang="en-US" sz="4000" dirty="0"/>
              <a:t>，都是一個牧者所賜的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>
                <a:solidFill>
                  <a:srgbClr val="66FFFF"/>
                </a:solidFill>
              </a:rPr>
              <a:t>第四</a:t>
            </a:r>
            <a:r>
              <a:rPr lang="zh-CN" altLang="en-US" sz="4000" dirty="0" smtClean="0"/>
              <a:t>，傳道書要成爲人生中</a:t>
            </a:r>
            <a:r>
              <a:rPr lang="zh-CN" altLang="en-US" sz="4000" dirty="0" smtClean="0">
                <a:solidFill>
                  <a:srgbClr val="66FFFF"/>
                </a:solidFill>
              </a:rPr>
              <a:t>穩固的根基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(</a:t>
            </a:r>
            <a:r>
              <a:rPr lang="zh-CN" altLang="en-US" sz="4000" dirty="0"/>
              <a:t>如同</a:t>
            </a:r>
            <a:r>
              <a:rPr lang="zh-CN" altLang="en-US" sz="4000" dirty="0">
                <a:solidFill>
                  <a:srgbClr val="66FFFF"/>
                </a:solidFill>
              </a:rPr>
              <a:t>钉稳的钉子</a:t>
            </a:r>
            <a:r>
              <a:rPr lang="en-US" altLang="zh-CN" sz="4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6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傳道書經文的</a:t>
            </a:r>
            <a:r>
              <a:rPr lang="zh-CN" altLang="en-US" dirty="0">
                <a:solidFill>
                  <a:srgbClr val="FFFF00"/>
                </a:solidFill>
              </a:rPr>
              <a:t>五個特點</a:t>
            </a:r>
            <a:r>
              <a:rPr lang="en-US" altLang="zh-CN" dirty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11 </a:t>
            </a:r>
            <a:r>
              <a:rPr lang="zh-TW" altLang="en-US" sz="3600" dirty="0" smtClean="0"/>
              <a:t>智慧</a:t>
            </a:r>
            <a:r>
              <a:rPr lang="zh-TW" altLang="en-US" sz="3600" dirty="0"/>
              <a:t>人的言語好像刺棍；會中之師的言語又像釘穩的釘子，</a:t>
            </a:r>
            <a:r>
              <a:rPr lang="zh-TW" altLang="en-US" sz="3600" dirty="0">
                <a:solidFill>
                  <a:srgbClr val="FFFF00"/>
                </a:solidFill>
              </a:rPr>
              <a:t>都是一個牧者所賜的</a:t>
            </a:r>
            <a:r>
              <a:rPr lang="zh-CN" altLang="en-US" sz="3600" dirty="0" smtClean="0">
                <a:solidFill>
                  <a:srgbClr val="FFFF00"/>
                </a:solidFill>
              </a:rPr>
              <a:t>。 </a:t>
            </a:r>
            <a:r>
              <a:rPr lang="en-US" altLang="zh-CN" sz="3600" dirty="0" smtClean="0">
                <a:solidFill>
                  <a:srgbClr val="FFFF00"/>
                </a:solidFill>
              </a:rPr>
              <a:t>12 </a:t>
            </a:r>
            <a:r>
              <a:rPr lang="zh-TW" altLang="en-US" sz="3600" dirty="0" smtClean="0">
                <a:solidFill>
                  <a:srgbClr val="FFFF00"/>
                </a:solidFill>
              </a:rPr>
              <a:t>我</a:t>
            </a:r>
            <a:r>
              <a:rPr lang="zh-TW" altLang="en-US" sz="3600" dirty="0">
                <a:solidFill>
                  <a:srgbClr val="FFFF00"/>
                </a:solidFill>
              </a:rPr>
              <a:t>兒，還有一層，你當受勸戒</a:t>
            </a:r>
            <a:r>
              <a:rPr lang="zh-TW" altLang="en-US" sz="3600" dirty="0" smtClean="0">
                <a:solidFill>
                  <a:srgbClr val="FFFF00"/>
                </a:solidFill>
              </a:rPr>
              <a:t>：</a:t>
            </a:r>
            <a:r>
              <a:rPr lang="zh-CN" altLang="en-US" sz="3600" dirty="0">
                <a:solidFill>
                  <a:srgbClr val="FFFF00"/>
                </a:solidFill>
              </a:rPr>
              <a:t>著</a:t>
            </a:r>
            <a:r>
              <a:rPr lang="zh-TW" altLang="en-US" sz="3600" dirty="0" smtClean="0">
                <a:solidFill>
                  <a:srgbClr val="FFFF00"/>
                </a:solidFill>
              </a:rPr>
              <a:t>書</a:t>
            </a:r>
            <a:r>
              <a:rPr lang="zh-TW" altLang="en-US" sz="3600" dirty="0">
                <a:solidFill>
                  <a:srgbClr val="FFFF00"/>
                </a:solidFill>
              </a:rPr>
              <a:t>多，沒有窮盡</a:t>
            </a:r>
            <a:r>
              <a:rPr lang="zh-TW" altLang="en-US" sz="3600" dirty="0" smtClean="0">
                <a:solidFill>
                  <a:srgbClr val="FFFF00"/>
                </a:solidFill>
              </a:rPr>
              <a:t>；讀</a:t>
            </a:r>
            <a:r>
              <a:rPr lang="zh-TW" altLang="en-US" sz="3600" dirty="0">
                <a:solidFill>
                  <a:srgbClr val="FFFF00"/>
                </a:solidFill>
              </a:rPr>
              <a:t>書多，身體疲倦</a:t>
            </a:r>
            <a:r>
              <a:rPr lang="zh-CN" altLang="en-US" sz="3600" dirty="0" smtClean="0">
                <a:solidFill>
                  <a:srgbClr val="FFFF00"/>
                </a:solidFill>
              </a:rPr>
              <a:t>。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>
                <a:solidFill>
                  <a:srgbClr val="66FFFF"/>
                </a:solidFill>
              </a:rPr>
              <a:t>第五</a:t>
            </a:r>
            <a:r>
              <a:rPr lang="zh-CN" altLang="en-US" sz="3600" dirty="0"/>
              <a:t>，傳道書是</a:t>
            </a:r>
            <a:r>
              <a:rPr lang="zh-CN" altLang="en-US" sz="3600" dirty="0">
                <a:solidFill>
                  <a:srgbClr val="66FFFF"/>
                </a:solidFill>
              </a:rPr>
              <a:t>神的啓示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由同</a:t>
            </a:r>
            <a:r>
              <a:rPr lang="zh-CN" altLang="en-US" sz="3600" dirty="0"/>
              <a:t>一個牧者所賜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95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0"/>
            <a:ext cx="8435280" cy="6858000"/>
          </a:xfrm>
        </p:spPr>
        <p:txBody>
          <a:bodyPr>
            <a:normAutofit/>
          </a:bodyPr>
          <a:lstStyle/>
          <a:p>
            <a:r>
              <a:rPr lang="zh-CN" altLang="en-US" b="1" u="sng" dirty="0" smtClean="0"/>
              <a:t>和合本</a:t>
            </a:r>
            <a:r>
              <a:rPr lang="zh-CN" altLang="en-US" dirty="0" smtClean="0"/>
              <a:t>“</a:t>
            </a:r>
            <a:r>
              <a:rPr lang="zh-TW" altLang="en-US" dirty="0"/>
              <a:t>我兒，</a:t>
            </a:r>
            <a:r>
              <a:rPr lang="zh-TW" altLang="en-US" dirty="0">
                <a:solidFill>
                  <a:srgbClr val="FFC000"/>
                </a:solidFill>
              </a:rPr>
              <a:t>還有一層</a:t>
            </a:r>
            <a:r>
              <a:rPr lang="zh-TW" altLang="en-US" dirty="0"/>
              <a:t>，你當受</a:t>
            </a:r>
            <a:r>
              <a:rPr lang="zh-TW" altLang="en-US" dirty="0">
                <a:solidFill>
                  <a:srgbClr val="FFC000"/>
                </a:solidFill>
              </a:rPr>
              <a:t>勸戒</a:t>
            </a:r>
            <a:r>
              <a:rPr lang="zh-TW" altLang="en-US" dirty="0"/>
              <a:t>：書多，沒有窮盡；</a:t>
            </a:r>
            <a:r>
              <a:rPr lang="zh-CN" altLang="en-US" dirty="0"/>
              <a:t>著</a:t>
            </a:r>
            <a:r>
              <a:rPr lang="zh-TW" altLang="en-US" dirty="0"/>
              <a:t>讀書多，身體疲倦</a:t>
            </a:r>
            <a:r>
              <a:rPr lang="zh-CN" altLang="en-US" dirty="0" smtClean="0"/>
              <a:t>。”</a:t>
            </a:r>
            <a:endParaRPr lang="en-US" altLang="zh-CN" dirty="0" smtClean="0"/>
          </a:p>
          <a:p>
            <a:r>
              <a:rPr lang="zh-CN" altLang="en-US" dirty="0"/>
              <a:t>錯誤</a:t>
            </a:r>
            <a:r>
              <a:rPr lang="zh-CN" altLang="en-US" dirty="0" smtClean="0"/>
              <a:t>一</a:t>
            </a:r>
            <a:r>
              <a:rPr lang="zh-CN" altLang="en-US" dirty="0"/>
              <a:t>：</a:t>
            </a:r>
            <a:r>
              <a:rPr lang="zh-CN" altLang="en-US" dirty="0" smtClean="0"/>
              <a:t>“</a:t>
            </a:r>
            <a:r>
              <a:rPr lang="zh-TW" altLang="en-US" dirty="0">
                <a:solidFill>
                  <a:srgbClr val="FFC000"/>
                </a:solidFill>
              </a:rPr>
              <a:t>還有一層</a:t>
            </a:r>
            <a:r>
              <a:rPr lang="zh-CN" altLang="en-US" dirty="0" smtClean="0"/>
              <a:t>”應該翻譯爲“</a:t>
            </a:r>
            <a:r>
              <a:rPr lang="zh-CN" altLang="en-US" dirty="0" smtClean="0">
                <a:solidFill>
                  <a:srgbClr val="FFFF00"/>
                </a:solidFill>
              </a:rPr>
              <a:t>在</a:t>
            </a:r>
            <a:r>
              <a:rPr lang="zh-CN" altLang="en-US" dirty="0">
                <a:solidFill>
                  <a:srgbClr val="FFFF00"/>
                </a:solidFill>
              </a:rPr>
              <a:t>這些</a:t>
            </a:r>
            <a:r>
              <a:rPr lang="zh-CN" altLang="en-US" dirty="0" smtClean="0">
                <a:solidFill>
                  <a:srgbClr val="FFFF00"/>
                </a:solidFill>
              </a:rPr>
              <a:t>之外</a:t>
            </a:r>
            <a:r>
              <a:rPr lang="zh-CN" altLang="en-US" dirty="0" smtClean="0"/>
              <a:t>”或者“</a:t>
            </a:r>
            <a:r>
              <a:rPr lang="zh-CN" altLang="en-US" dirty="0" smtClean="0">
                <a:solidFill>
                  <a:srgbClr val="FFFF00"/>
                </a:solidFill>
              </a:rPr>
              <a:t>除了這些之外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/>
              <a:t>錯</a:t>
            </a:r>
            <a:r>
              <a:rPr lang="zh-CN" altLang="en-US" dirty="0" smtClean="0"/>
              <a:t>誤</a:t>
            </a:r>
            <a:r>
              <a:rPr lang="zh-CN" altLang="en-US" dirty="0"/>
              <a:t>二</a:t>
            </a:r>
            <a:r>
              <a:rPr lang="zh-CN" altLang="en-US" dirty="0" smtClean="0"/>
              <a:t>：“</a:t>
            </a:r>
            <a:r>
              <a:rPr lang="zh-TW" altLang="en-US" dirty="0">
                <a:solidFill>
                  <a:srgbClr val="FFC000"/>
                </a:solidFill>
              </a:rPr>
              <a:t>勸戒</a:t>
            </a:r>
            <a:r>
              <a:rPr lang="zh-CN" altLang="en-US" dirty="0" smtClean="0"/>
              <a:t>”應該翻譯爲“</a:t>
            </a:r>
            <a:r>
              <a:rPr lang="zh-CN" altLang="zh-CN" dirty="0" smtClean="0">
                <a:solidFill>
                  <a:srgbClr val="FFFF00"/>
                </a:solidFill>
              </a:rPr>
              <a:t>警戒，警惕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b="1" u="sng" dirty="0"/>
              <a:t>ESV</a:t>
            </a:r>
            <a:r>
              <a:rPr lang="en-US" altLang="zh-CN" dirty="0"/>
              <a:t> “My son, </a:t>
            </a:r>
            <a:r>
              <a:rPr lang="en-US" altLang="zh-CN" dirty="0">
                <a:solidFill>
                  <a:srgbClr val="FFFF00"/>
                </a:solidFill>
              </a:rPr>
              <a:t>beware of anything beyond these</a:t>
            </a:r>
            <a:r>
              <a:rPr lang="en-US" altLang="zh-CN" dirty="0" smtClean="0"/>
              <a:t>.”</a:t>
            </a:r>
          </a:p>
          <a:p>
            <a:r>
              <a:rPr lang="zh-CN" altLang="en-US" b="1" u="sng" dirty="0"/>
              <a:t>按原文翻譯</a:t>
            </a:r>
            <a:r>
              <a:rPr lang="zh-CN" altLang="en-US" dirty="0" smtClean="0"/>
              <a:t>“</a:t>
            </a:r>
            <a:r>
              <a:rPr lang="zh-TW" altLang="en-US" dirty="0"/>
              <a:t>我兒，</a:t>
            </a:r>
            <a:r>
              <a:rPr lang="zh-TW" altLang="en-US" u="sng" dirty="0"/>
              <a:t>除了這些</a:t>
            </a:r>
            <a:r>
              <a:rPr lang="en-US" altLang="zh-TW" u="sng" dirty="0"/>
              <a:t>(</a:t>
            </a:r>
            <a:r>
              <a:rPr lang="zh-TW" altLang="en-US" u="sng" dirty="0"/>
              <a:t>話</a:t>
            </a:r>
            <a:r>
              <a:rPr lang="en-US" altLang="zh-TW" u="sng" dirty="0"/>
              <a:t>)</a:t>
            </a:r>
            <a:r>
              <a:rPr lang="zh-TW" altLang="en-US" u="sng" dirty="0"/>
              <a:t>之外，你要小心</a:t>
            </a:r>
            <a:r>
              <a:rPr lang="zh-TW" altLang="en-US" dirty="0" smtClean="0"/>
              <a:t>，</a:t>
            </a:r>
            <a:r>
              <a:rPr lang="zh-CN" altLang="en-US" dirty="0" smtClean="0"/>
              <a:t>著</a:t>
            </a:r>
            <a:r>
              <a:rPr lang="zh-TW" altLang="en-US" dirty="0" smtClean="0"/>
              <a:t>書</a:t>
            </a:r>
            <a:r>
              <a:rPr lang="zh-TW" altLang="en-US" dirty="0"/>
              <a:t>多，沒有窮盡。讀書多，身體疲倦。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這</a:t>
            </a:r>
            <a:r>
              <a:rPr lang="zh-CN" altLang="en-US" dirty="0" smtClean="0">
                <a:solidFill>
                  <a:srgbClr val="FFFF00"/>
                </a:solidFill>
              </a:rPr>
              <a:t>些</a:t>
            </a:r>
            <a:r>
              <a:rPr lang="en-US" altLang="zh-CN" dirty="0" smtClean="0">
                <a:solidFill>
                  <a:srgbClr val="FFFF00"/>
                </a:solidFill>
              </a:rPr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話</a:t>
            </a:r>
            <a:r>
              <a:rPr lang="en-US" altLang="zh-CN" dirty="0" smtClean="0">
                <a:solidFill>
                  <a:srgbClr val="FFFF00"/>
                </a:solidFill>
              </a:rPr>
              <a:t>)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剛才所説“</a:t>
            </a:r>
            <a:r>
              <a:rPr lang="zh-CN" altLang="en-US" dirty="0" smtClean="0">
                <a:solidFill>
                  <a:srgbClr val="66FFFF"/>
                </a:solidFill>
              </a:rPr>
              <a:t>同一個牧者所賜的話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66FFFF"/>
                </a:solidFill>
              </a:rPr>
              <a:t>除了神的話之外，你要小心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66FFFF"/>
                </a:solidFill>
              </a:rPr>
              <a:t>人寫的書沒有窮盡，不少書读了沒益處，只能讓身體疲倦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個</a:t>
            </a:r>
            <a:r>
              <a:rPr lang="zh-CN" altLang="en-US" dirty="0" smtClean="0"/>
              <a:t>人信主經歷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CN" altLang="en-US" sz="4400" dirty="0" smtClean="0">
                <a:solidFill>
                  <a:srgbClr val="FFFF00"/>
                </a:solidFill>
              </a:rPr>
              <a:t>問題一</a:t>
            </a:r>
            <a:r>
              <a:rPr lang="zh-CN" altLang="en-US" sz="4400" dirty="0" smtClean="0"/>
              <a:t>：人死後去哪裏？</a:t>
            </a:r>
            <a:endParaRPr lang="en-US" altLang="zh-CN" sz="4400" dirty="0" smtClean="0"/>
          </a:p>
          <a:p>
            <a:pPr>
              <a:spcBef>
                <a:spcPts val="0"/>
              </a:spcBef>
            </a:pPr>
            <a:r>
              <a:rPr lang="zh-CN" altLang="en-US" sz="4400" dirty="0">
                <a:solidFill>
                  <a:srgbClr val="FFFF00"/>
                </a:solidFill>
              </a:rPr>
              <a:t>問</a:t>
            </a:r>
            <a:r>
              <a:rPr lang="zh-CN" altLang="en-US" sz="4400" dirty="0" smtClean="0">
                <a:solidFill>
                  <a:srgbClr val="FFFF00"/>
                </a:solidFill>
              </a:rPr>
              <a:t>題二</a:t>
            </a:r>
            <a:r>
              <a:rPr lang="zh-CN" altLang="en-US" sz="4400" dirty="0" smtClean="0"/>
              <a:t>：人從哪裏來？</a:t>
            </a:r>
            <a:endParaRPr lang="en-US" altLang="zh-CN" sz="4400" dirty="0" smtClean="0"/>
          </a:p>
          <a:p>
            <a:pPr>
              <a:spcBef>
                <a:spcPts val="0"/>
              </a:spcBef>
            </a:pPr>
            <a:r>
              <a:rPr lang="zh-CN" altLang="en-US" sz="4400" dirty="0">
                <a:solidFill>
                  <a:srgbClr val="FFFF00"/>
                </a:solidFill>
              </a:rPr>
              <a:t>問</a:t>
            </a:r>
            <a:r>
              <a:rPr lang="zh-CN" altLang="en-US" sz="4400" dirty="0" smtClean="0">
                <a:solidFill>
                  <a:srgbClr val="FFFF00"/>
                </a:solidFill>
              </a:rPr>
              <a:t>題三</a:t>
            </a:r>
            <a:r>
              <a:rPr lang="zh-CN" altLang="en-US" sz="4400" dirty="0" smtClean="0"/>
              <a:t>：</a:t>
            </a:r>
            <a:r>
              <a:rPr lang="zh-TW" altLang="en-US" sz="4400" dirty="0"/>
              <a:t>人生的意義是什麼？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633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傳道書經文的</a:t>
            </a:r>
            <a:r>
              <a:rPr lang="zh-CN" altLang="en-US" dirty="0">
                <a:solidFill>
                  <a:srgbClr val="FFFF00"/>
                </a:solidFill>
              </a:rPr>
              <a:t>五個特點</a:t>
            </a:r>
            <a:r>
              <a:rPr lang="en-US" altLang="zh-CN" dirty="0"/>
              <a:t>(12:10-12)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66FFFF"/>
                </a:solidFill>
              </a:rPr>
              <a:t>第一</a:t>
            </a:r>
            <a:r>
              <a:rPr lang="zh-CN" altLang="en-US" sz="3600" dirty="0"/>
              <a:t>，傳道書是</a:t>
            </a:r>
            <a:r>
              <a:rPr lang="zh-CN" altLang="en-US" sz="3600" dirty="0">
                <a:solidFill>
                  <a:srgbClr val="66FFFF"/>
                </a:solidFill>
              </a:rPr>
              <a:t>可喜悅的言語</a:t>
            </a:r>
            <a:r>
              <a:rPr lang="en-US" altLang="zh-CN" sz="3600" dirty="0">
                <a:solidFill>
                  <a:srgbClr val="66FFFF"/>
                </a:solidFill>
              </a:rPr>
              <a:t>(</a:t>
            </a:r>
            <a:r>
              <a:rPr lang="zh-CN" altLang="en-US" sz="3600" dirty="0">
                <a:solidFill>
                  <a:srgbClr val="66FFFF"/>
                </a:solidFill>
              </a:rPr>
              <a:t>聽了讓人開心愉快的</a:t>
            </a:r>
            <a:r>
              <a:rPr lang="en-US" altLang="zh-CN" sz="3600" dirty="0">
                <a:solidFill>
                  <a:srgbClr val="66FFFF"/>
                </a:solidFill>
              </a:rPr>
              <a:t>)</a:t>
            </a:r>
          </a:p>
          <a:p>
            <a:r>
              <a:rPr lang="zh-CN" altLang="en-US" sz="3600" dirty="0">
                <a:solidFill>
                  <a:srgbClr val="66FFFF"/>
                </a:solidFill>
              </a:rPr>
              <a:t>第二</a:t>
            </a:r>
            <a:r>
              <a:rPr lang="zh-CN" altLang="en-US" sz="3600" dirty="0"/>
              <a:t>，傳道書是</a:t>
            </a:r>
            <a:r>
              <a:rPr lang="zh-TW" altLang="en-US" sz="3600" dirty="0">
                <a:solidFill>
                  <a:srgbClr val="66FFFF"/>
                </a:solidFill>
              </a:rPr>
              <a:t>真理</a:t>
            </a:r>
            <a:endParaRPr lang="en-US" altLang="zh-TW" sz="3600" dirty="0">
              <a:solidFill>
                <a:srgbClr val="66FFFF"/>
              </a:solidFill>
            </a:endParaRPr>
          </a:p>
          <a:p>
            <a:r>
              <a:rPr lang="zh-CN" altLang="en-US" sz="3600" dirty="0">
                <a:solidFill>
                  <a:srgbClr val="66FFFF"/>
                </a:solidFill>
              </a:rPr>
              <a:t>第三</a:t>
            </a:r>
            <a:r>
              <a:rPr lang="zh-CN" altLang="en-US" sz="3600" dirty="0"/>
              <a:t>，傳道書有些</a:t>
            </a:r>
            <a:r>
              <a:rPr lang="zh-CN" altLang="en-US" sz="3600" dirty="0" smtClean="0"/>
              <a:t>話如同</a:t>
            </a:r>
            <a:r>
              <a:rPr lang="zh-CN" altLang="en-US" sz="3600" dirty="0">
                <a:solidFill>
                  <a:srgbClr val="66FFFF"/>
                </a:solidFill>
              </a:rPr>
              <a:t>刺</a:t>
            </a:r>
            <a:r>
              <a:rPr lang="zh-CN" altLang="en-US" sz="3600" dirty="0" smtClean="0">
                <a:solidFill>
                  <a:srgbClr val="66FFFF"/>
                </a:solidFill>
              </a:rPr>
              <a:t>棍</a:t>
            </a:r>
            <a:endParaRPr lang="en-US" altLang="zh-CN" sz="3600" dirty="0" smtClean="0">
              <a:solidFill>
                <a:srgbClr val="66FFFF"/>
              </a:solidFill>
            </a:endParaRPr>
          </a:p>
          <a:p>
            <a:r>
              <a:rPr lang="zh-CN" altLang="en-US" sz="3600" dirty="0" smtClean="0">
                <a:solidFill>
                  <a:srgbClr val="66FFFF"/>
                </a:solidFill>
              </a:rPr>
              <a:t>第四</a:t>
            </a:r>
            <a:r>
              <a:rPr lang="zh-CN" altLang="en-US" sz="3600" dirty="0"/>
              <a:t>，傳道</a:t>
            </a:r>
            <a:r>
              <a:rPr lang="zh-CN" altLang="en-US" sz="3600" dirty="0" smtClean="0"/>
              <a:t>書是人生</a:t>
            </a:r>
            <a:r>
              <a:rPr lang="zh-CN" altLang="en-US" sz="3600" dirty="0"/>
              <a:t>中</a:t>
            </a:r>
            <a:r>
              <a:rPr lang="zh-CN" altLang="en-US" sz="3600" dirty="0">
                <a:solidFill>
                  <a:srgbClr val="66FFFF"/>
                </a:solidFill>
              </a:rPr>
              <a:t>穩固</a:t>
            </a:r>
            <a:r>
              <a:rPr lang="zh-CN" altLang="en-US" sz="3600" dirty="0" smtClean="0">
                <a:solidFill>
                  <a:srgbClr val="66FFFF"/>
                </a:solidFill>
              </a:rPr>
              <a:t>的釘子</a:t>
            </a:r>
            <a:endParaRPr lang="en-US" altLang="zh-CN" sz="3600" dirty="0"/>
          </a:p>
          <a:p>
            <a:r>
              <a:rPr lang="zh-CN" altLang="en-US" sz="3600" dirty="0">
                <a:solidFill>
                  <a:srgbClr val="66FFFF"/>
                </a:solidFill>
              </a:rPr>
              <a:t>第五</a:t>
            </a:r>
            <a:r>
              <a:rPr lang="zh-CN" altLang="en-US" sz="3600" dirty="0"/>
              <a:t>，傳道書是</a:t>
            </a:r>
            <a:r>
              <a:rPr lang="zh-CN" altLang="en-US" sz="3600" dirty="0">
                <a:solidFill>
                  <a:srgbClr val="66FFFF"/>
                </a:solidFill>
              </a:rPr>
              <a:t>神的啓</a:t>
            </a:r>
            <a:r>
              <a:rPr lang="zh-CN" altLang="en-US" sz="3600" dirty="0" smtClean="0">
                <a:solidFill>
                  <a:srgbClr val="66FFFF"/>
                </a:solidFill>
              </a:rPr>
              <a:t>示，</a:t>
            </a:r>
            <a:r>
              <a:rPr lang="zh-CN" altLang="en-US" sz="3600" dirty="0" smtClean="0"/>
              <a:t>因此我們要</a:t>
            </a:r>
            <a:r>
              <a:rPr lang="zh-CN" altLang="en-US" sz="3600" dirty="0" smtClean="0">
                <a:solidFill>
                  <a:srgbClr val="66FFFF"/>
                </a:solidFill>
              </a:rPr>
              <a:t>優先抓住神的話語</a:t>
            </a:r>
            <a:endParaRPr lang="zh-CN" altLang="en-US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3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傳道書的核心信息：人生意義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13 </a:t>
            </a:r>
            <a:r>
              <a:rPr lang="zh-TW" altLang="en-US" sz="4000" dirty="0"/>
              <a:t>這些事都已聽見了，總意就是：</a:t>
            </a:r>
            <a:r>
              <a:rPr lang="zh-TW" altLang="en-US" sz="4000" dirty="0">
                <a:solidFill>
                  <a:srgbClr val="FFFF00"/>
                </a:solidFill>
              </a:rPr>
              <a:t>敬畏神，謹守他的誡命</a:t>
            </a:r>
            <a:r>
              <a:rPr lang="zh-TW" altLang="en-US" sz="4000" dirty="0"/>
              <a:t>，這是人所當盡的本分。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072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傳道書的核心信息：人生意義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13 </a:t>
            </a:r>
            <a:r>
              <a:rPr lang="zh-TW" altLang="en-US" sz="4000" dirty="0"/>
              <a:t>這些事都已聽見了，總意就是：敬畏神，謹守他的誡命，</a:t>
            </a:r>
            <a:r>
              <a:rPr lang="zh-TW" altLang="en-US" sz="4000" dirty="0">
                <a:solidFill>
                  <a:srgbClr val="FFFF00"/>
                </a:solidFill>
              </a:rPr>
              <a:t>這是人所當盡的本分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FFC000"/>
                </a:solidFill>
              </a:rPr>
              <a:t>所當盡的本分</a:t>
            </a:r>
            <a:r>
              <a:rPr lang="zh-CN" altLang="en-US" sz="3600" dirty="0" smtClean="0"/>
              <a:t>”幾個字都不在</a:t>
            </a:r>
            <a:r>
              <a:rPr lang="zh-CN" altLang="en-US" sz="3600" dirty="0"/>
              <a:t>原文</a:t>
            </a:r>
            <a:r>
              <a:rPr lang="zh-CN" altLang="en-US" sz="3600" dirty="0" smtClean="0"/>
              <a:t>之中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原文此處寫的是</a:t>
            </a:r>
            <a:r>
              <a:rPr lang="zh-CN" altLang="en-US" sz="3600" dirty="0" smtClean="0">
                <a:solidFill>
                  <a:srgbClr val="FFFF00"/>
                </a:solidFill>
              </a:rPr>
              <a:t>“全部</a:t>
            </a:r>
            <a:r>
              <a:rPr lang="en-US" altLang="zh-CN" sz="3600" dirty="0" smtClean="0">
                <a:solidFill>
                  <a:srgbClr val="FFFF00"/>
                </a:solidFill>
              </a:rPr>
              <a:t>/</a:t>
            </a:r>
            <a:r>
              <a:rPr lang="zh-CN" altLang="en-US" sz="3600" dirty="0" smtClean="0">
                <a:solidFill>
                  <a:srgbClr val="FFFF00"/>
                </a:solidFill>
              </a:rPr>
              <a:t>一切”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(“</a:t>
            </a:r>
            <a:r>
              <a:rPr lang="he-IL" altLang="zh-CN" sz="3600" dirty="0" smtClean="0">
                <a:cs typeface="+mj-cs"/>
              </a:rPr>
              <a:t>כָּל</a:t>
            </a:r>
            <a:r>
              <a:rPr lang="en-US" altLang="zh-CN" sz="3600" dirty="0" smtClean="0"/>
              <a:t>”)</a:t>
            </a:r>
          </a:p>
          <a:p>
            <a:pPr lvl="1"/>
            <a:r>
              <a:rPr lang="zh-CN" altLang="en-US" sz="3600" b="1" u="sng" dirty="0"/>
              <a:t>按</a:t>
            </a:r>
            <a:r>
              <a:rPr lang="zh-CN" altLang="en-US" sz="3600" b="1" u="sng" dirty="0" smtClean="0"/>
              <a:t>原文的翻譯</a:t>
            </a:r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FF00"/>
                </a:solidFill>
              </a:rPr>
              <a:t>這是人的一切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因此</a:t>
            </a:r>
            <a:r>
              <a:rPr lang="zh-CN" altLang="en-US" sz="3600" dirty="0" smtClean="0">
                <a:solidFill>
                  <a:srgbClr val="66FFFF"/>
                </a:solidFill>
              </a:rPr>
              <a:t>敬畏神順服神是人生的一切</a:t>
            </a:r>
            <a:endParaRPr lang="en-US" altLang="zh-CN" sz="3600" dirty="0" smtClean="0">
              <a:solidFill>
                <a:srgbClr val="66FFFF"/>
              </a:solidFill>
            </a:endParaRPr>
          </a:p>
          <a:p>
            <a:pPr lvl="1"/>
            <a:endParaRPr lang="en-US" altLang="zh-CN" sz="3600" dirty="0">
              <a:solidFill>
                <a:srgbClr val="FFFF00"/>
              </a:solidFill>
            </a:endParaRPr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60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2:24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人</a:t>
            </a:r>
            <a:r>
              <a:rPr lang="zh-TW" altLang="en-US" dirty="0"/>
              <a:t>莫強如吃喝，且在勞碌中享福。我看這也是出於神的手。”</a:t>
            </a:r>
          </a:p>
          <a:p>
            <a:r>
              <a:rPr lang="en-US" altLang="zh-TW" b="1" u="sng" dirty="0" smtClean="0"/>
              <a:t>5:18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所見為善為美的，就是人在神賜他一生的日子吃喝，享受日光之下勞碌得來的好處。因為這是他的分。”</a:t>
            </a:r>
          </a:p>
          <a:p>
            <a:r>
              <a:rPr lang="en-US" altLang="zh-TW" b="1" u="sng" dirty="0" smtClean="0"/>
              <a:t>8:15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就稱讚快樂，原來人在日光之下，莫強如吃喝快樂。因為他在日光之下，神賜他一生的年日，要從勞碌中，時常享受所得的。”</a:t>
            </a:r>
          </a:p>
          <a:p>
            <a:r>
              <a:rPr lang="en-US" altLang="zh-TW" b="1" u="sng" dirty="0" smtClean="0"/>
              <a:t>9:7-9</a:t>
            </a:r>
            <a:r>
              <a:rPr lang="zh-CN" altLang="en-US" dirty="0" smtClean="0"/>
              <a:t>“</a:t>
            </a:r>
            <a:r>
              <a:rPr lang="en-US" altLang="zh-TW" dirty="0" smtClean="0"/>
              <a:t>7 </a:t>
            </a:r>
            <a:r>
              <a:rPr lang="zh-TW" altLang="en-US" dirty="0"/>
              <a:t>你只管去歡歡喜喜吃你的飯。心中快樂喝你的酒。因為神已經悅納你的作為。</a:t>
            </a:r>
            <a:r>
              <a:rPr lang="en-US" altLang="zh-TW" dirty="0"/>
              <a:t>……9 </a:t>
            </a:r>
            <a:r>
              <a:rPr lang="zh-TW" altLang="en-US" dirty="0"/>
              <a:t>在你一生虛空的年日，就是神賜你在日光之下虛空的年日，當同你所愛的妻，快活度日。因為那是你生前，在日光之下勞碌的事上所得的分。”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80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2:24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人</a:t>
            </a:r>
            <a:r>
              <a:rPr lang="zh-TW" altLang="en-US" dirty="0"/>
              <a:t>莫強如</a:t>
            </a:r>
            <a:r>
              <a:rPr lang="zh-TW" altLang="en-US" dirty="0">
                <a:solidFill>
                  <a:srgbClr val="FFFF00"/>
                </a:solidFill>
              </a:rPr>
              <a:t>吃喝</a:t>
            </a:r>
            <a:r>
              <a:rPr lang="zh-TW" altLang="en-US" dirty="0"/>
              <a:t>，且在勞碌中</a:t>
            </a:r>
            <a:r>
              <a:rPr lang="zh-TW" altLang="en-US" dirty="0">
                <a:solidFill>
                  <a:srgbClr val="FFFF00"/>
                </a:solidFill>
              </a:rPr>
              <a:t>享福</a:t>
            </a:r>
            <a:r>
              <a:rPr lang="zh-TW" altLang="en-US" dirty="0"/>
              <a:t>。我看這也是出於神的手。”</a:t>
            </a:r>
          </a:p>
          <a:p>
            <a:r>
              <a:rPr lang="en-US" altLang="zh-TW" b="1" u="sng" dirty="0" smtClean="0"/>
              <a:t>5:18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所見為善為美的，就是人在神賜他一生的日子</a:t>
            </a:r>
            <a:r>
              <a:rPr lang="zh-TW" altLang="en-US" dirty="0">
                <a:solidFill>
                  <a:srgbClr val="FFFF00"/>
                </a:solidFill>
              </a:rPr>
              <a:t>吃喝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FF00"/>
                </a:solidFill>
              </a:rPr>
              <a:t>享受</a:t>
            </a:r>
            <a:r>
              <a:rPr lang="zh-TW" altLang="en-US" dirty="0"/>
              <a:t>日光之下勞碌得來的好處。因為這是他的分。”</a:t>
            </a:r>
          </a:p>
          <a:p>
            <a:r>
              <a:rPr lang="en-US" altLang="zh-TW" b="1" u="sng" dirty="0" smtClean="0"/>
              <a:t>8:15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就稱讚快樂，原來人在日光之下，莫強如</a:t>
            </a:r>
            <a:r>
              <a:rPr lang="zh-TW" altLang="en-US" dirty="0">
                <a:solidFill>
                  <a:srgbClr val="FFFF00"/>
                </a:solidFill>
              </a:rPr>
              <a:t>吃喝快樂</a:t>
            </a:r>
            <a:r>
              <a:rPr lang="zh-TW" altLang="en-US" dirty="0"/>
              <a:t>。因為他在日光之下，神賜他一生的年日，要從勞碌中，時常</a:t>
            </a:r>
            <a:r>
              <a:rPr lang="zh-TW" altLang="en-US" dirty="0">
                <a:solidFill>
                  <a:srgbClr val="FFFF00"/>
                </a:solidFill>
              </a:rPr>
              <a:t>享受</a:t>
            </a:r>
            <a:r>
              <a:rPr lang="zh-TW" altLang="en-US" dirty="0"/>
              <a:t>所得的。”</a:t>
            </a:r>
          </a:p>
          <a:p>
            <a:r>
              <a:rPr lang="en-US" altLang="zh-TW" b="1" u="sng" dirty="0" smtClean="0"/>
              <a:t>9:7-9</a:t>
            </a:r>
            <a:r>
              <a:rPr lang="zh-CN" altLang="en-US" dirty="0" smtClean="0"/>
              <a:t>“</a:t>
            </a:r>
            <a:r>
              <a:rPr lang="en-US" altLang="zh-TW" dirty="0" smtClean="0"/>
              <a:t>7 </a:t>
            </a:r>
            <a:r>
              <a:rPr lang="zh-TW" altLang="en-US" dirty="0"/>
              <a:t>你只管去歡歡喜喜</a:t>
            </a:r>
            <a:r>
              <a:rPr lang="zh-TW" altLang="en-US" dirty="0">
                <a:solidFill>
                  <a:srgbClr val="FFFF00"/>
                </a:solidFill>
              </a:rPr>
              <a:t>吃</a:t>
            </a:r>
            <a:r>
              <a:rPr lang="zh-TW" altLang="en-US" dirty="0"/>
              <a:t>你的飯。心中</a:t>
            </a:r>
            <a:r>
              <a:rPr lang="zh-TW" altLang="en-US" dirty="0">
                <a:solidFill>
                  <a:srgbClr val="FFFF00"/>
                </a:solidFill>
              </a:rPr>
              <a:t>快樂喝</a:t>
            </a:r>
            <a:r>
              <a:rPr lang="zh-TW" altLang="en-US" dirty="0"/>
              <a:t>你的酒。因為神已經悅納你的作為。</a:t>
            </a:r>
            <a:r>
              <a:rPr lang="en-US" altLang="zh-TW" dirty="0"/>
              <a:t>……9 </a:t>
            </a:r>
            <a:r>
              <a:rPr lang="zh-TW" altLang="en-US" dirty="0"/>
              <a:t>在你一生虛空的年日，就是神賜你在日光之下虛空的年日，當同你所愛的妻，</a:t>
            </a:r>
            <a:r>
              <a:rPr lang="zh-TW" altLang="en-US" dirty="0">
                <a:solidFill>
                  <a:srgbClr val="FFFF00"/>
                </a:solidFill>
              </a:rPr>
              <a:t>快活度日</a:t>
            </a:r>
            <a:r>
              <a:rPr lang="zh-TW" altLang="en-US" dirty="0"/>
              <a:t>。因為那是你生前，在日光之下勞碌的事上所得的分。”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2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2:24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人</a:t>
            </a:r>
            <a:r>
              <a:rPr lang="zh-TW" altLang="en-US" dirty="0"/>
              <a:t>莫強如吃喝，且在</a:t>
            </a:r>
            <a:r>
              <a:rPr lang="zh-TW" altLang="en-US" b="1" dirty="0">
                <a:solidFill>
                  <a:srgbClr val="00FFFF"/>
                </a:solidFill>
              </a:rPr>
              <a:t>勞碌</a:t>
            </a:r>
            <a:r>
              <a:rPr lang="zh-TW" altLang="en-US" dirty="0"/>
              <a:t>中享福。我看這也是出於神的手。”</a:t>
            </a:r>
          </a:p>
          <a:p>
            <a:r>
              <a:rPr lang="en-US" altLang="zh-TW" b="1" u="sng" dirty="0" smtClean="0"/>
              <a:t>5:18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所見為善為美的，就是人在神賜他一生的日子吃喝，享受日光之下</a:t>
            </a:r>
            <a:r>
              <a:rPr lang="zh-TW" altLang="en-US" b="1" dirty="0">
                <a:solidFill>
                  <a:srgbClr val="00FFFF"/>
                </a:solidFill>
              </a:rPr>
              <a:t>勞碌</a:t>
            </a:r>
            <a:r>
              <a:rPr lang="zh-TW" altLang="en-US" dirty="0"/>
              <a:t>得來的好處。因為這是他的分。”</a:t>
            </a:r>
          </a:p>
          <a:p>
            <a:r>
              <a:rPr lang="en-US" altLang="zh-TW" b="1" u="sng" dirty="0" smtClean="0"/>
              <a:t>8:15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就稱讚快樂，原來人在日光之下，莫強如吃喝快樂。因為他在日光之下，神賜他一生的年日，要從</a:t>
            </a:r>
            <a:r>
              <a:rPr lang="zh-TW" altLang="en-US" b="1" dirty="0">
                <a:solidFill>
                  <a:srgbClr val="00FFFF"/>
                </a:solidFill>
              </a:rPr>
              <a:t>勞碌</a:t>
            </a:r>
            <a:r>
              <a:rPr lang="zh-TW" altLang="en-US" dirty="0"/>
              <a:t>中，時常享受所得的。”</a:t>
            </a:r>
          </a:p>
          <a:p>
            <a:r>
              <a:rPr lang="en-US" altLang="zh-TW" b="1" u="sng" dirty="0" smtClean="0"/>
              <a:t>9:7-9</a:t>
            </a:r>
            <a:r>
              <a:rPr lang="zh-CN" altLang="en-US" dirty="0" smtClean="0"/>
              <a:t>“</a:t>
            </a:r>
            <a:r>
              <a:rPr lang="en-US" altLang="zh-TW" dirty="0" smtClean="0"/>
              <a:t>7 </a:t>
            </a:r>
            <a:r>
              <a:rPr lang="zh-TW" altLang="en-US" dirty="0"/>
              <a:t>你只管去歡歡喜喜吃你的飯。心中快樂喝你的酒。因為神已經悅納你的作為。</a:t>
            </a:r>
            <a:r>
              <a:rPr lang="en-US" altLang="zh-TW" dirty="0"/>
              <a:t>……9 </a:t>
            </a:r>
            <a:r>
              <a:rPr lang="zh-TW" altLang="en-US" dirty="0"/>
              <a:t>在你一生虛空的年日，就是神賜你在日光之下虛空的年日，當同你所愛的妻，快活度日。因為那是你生前，在日光之下</a:t>
            </a:r>
            <a:r>
              <a:rPr lang="zh-TW" altLang="en-US" b="1" dirty="0">
                <a:solidFill>
                  <a:srgbClr val="00FFFF"/>
                </a:solidFill>
              </a:rPr>
              <a:t>勞碌</a:t>
            </a:r>
            <a:r>
              <a:rPr lang="zh-TW" altLang="en-US" dirty="0"/>
              <a:t>的事上所得的分。”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6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2:24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人</a:t>
            </a:r>
            <a:r>
              <a:rPr lang="zh-TW" altLang="en-US" dirty="0"/>
              <a:t>莫強如吃喝，且在勞碌中享福。我看</a:t>
            </a:r>
            <a:r>
              <a:rPr lang="zh-TW" altLang="en-US" dirty="0">
                <a:solidFill>
                  <a:srgbClr val="00FF00"/>
                </a:solidFill>
              </a:rPr>
              <a:t>這也是出於神的手</a:t>
            </a:r>
            <a:r>
              <a:rPr lang="zh-TW" altLang="en-US" dirty="0"/>
              <a:t>。”</a:t>
            </a:r>
          </a:p>
          <a:p>
            <a:r>
              <a:rPr lang="en-US" altLang="zh-TW" b="1" u="sng" dirty="0" smtClean="0"/>
              <a:t>5:18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所見為善為美的，就是人</a:t>
            </a:r>
            <a:r>
              <a:rPr lang="zh-TW" altLang="en-US" dirty="0">
                <a:solidFill>
                  <a:srgbClr val="00FF00"/>
                </a:solidFill>
              </a:rPr>
              <a:t>在神賜他一生的日子</a:t>
            </a:r>
            <a:r>
              <a:rPr lang="zh-TW" altLang="en-US" dirty="0"/>
              <a:t>吃喝，享受日光之下勞碌得來的好處。因為這是他的分。”</a:t>
            </a:r>
          </a:p>
          <a:p>
            <a:r>
              <a:rPr lang="en-US" altLang="zh-TW" b="1" u="sng" dirty="0" smtClean="0"/>
              <a:t>8:15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就稱讚快樂，原來人在日光之下，莫強如吃喝快樂。因為他在日光之下，</a:t>
            </a:r>
            <a:r>
              <a:rPr lang="zh-TW" altLang="en-US" dirty="0">
                <a:solidFill>
                  <a:srgbClr val="00FF00"/>
                </a:solidFill>
              </a:rPr>
              <a:t>神賜他一生的年日</a:t>
            </a:r>
            <a:r>
              <a:rPr lang="zh-TW" altLang="en-US" dirty="0"/>
              <a:t>，要從勞碌中，時常享受所得的。”</a:t>
            </a:r>
          </a:p>
          <a:p>
            <a:r>
              <a:rPr lang="en-US" altLang="zh-TW" b="1" u="sng" dirty="0" smtClean="0"/>
              <a:t>9:7-9</a:t>
            </a:r>
            <a:r>
              <a:rPr lang="zh-CN" altLang="en-US" dirty="0" smtClean="0"/>
              <a:t>“</a:t>
            </a:r>
            <a:r>
              <a:rPr lang="en-US" altLang="zh-TW" dirty="0" smtClean="0"/>
              <a:t>7 </a:t>
            </a:r>
            <a:r>
              <a:rPr lang="zh-TW" altLang="en-US" dirty="0"/>
              <a:t>你只管去歡歡喜喜吃你的飯。心中快樂喝你的酒。因為神已經悅納你的作為。</a:t>
            </a:r>
            <a:r>
              <a:rPr lang="en-US" altLang="zh-TW" dirty="0"/>
              <a:t>……9 </a:t>
            </a:r>
            <a:r>
              <a:rPr lang="zh-TW" altLang="en-US" dirty="0"/>
              <a:t>在你一生虛空的年日，</a:t>
            </a:r>
            <a:r>
              <a:rPr lang="zh-TW" altLang="en-US" dirty="0">
                <a:solidFill>
                  <a:srgbClr val="00FF00"/>
                </a:solidFill>
              </a:rPr>
              <a:t>就是神賜你在日光之下虛空的年日</a:t>
            </a:r>
            <a:r>
              <a:rPr lang="zh-TW" altLang="en-US" dirty="0"/>
              <a:t>，當同你所愛的妻，快活度日。因為那是你生前，在日光之下勞碌的事上所得的分。”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5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傳道書的核心信息：人生意義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首先，</a:t>
            </a:r>
            <a:r>
              <a:rPr lang="zh-CN" altLang="en-US" sz="4000" dirty="0">
                <a:solidFill>
                  <a:srgbClr val="FFFF00"/>
                </a:solidFill>
              </a:rPr>
              <a:t>敬畏</a:t>
            </a:r>
            <a:r>
              <a:rPr lang="zh-CN" altLang="en-US" sz="4000" dirty="0" smtClean="0">
                <a:solidFill>
                  <a:srgbClr val="FFFF00"/>
                </a:solidFill>
              </a:rPr>
              <a:t>神，順服神</a:t>
            </a:r>
            <a:r>
              <a:rPr lang="zh-CN" altLang="en-US" sz="4000" dirty="0" smtClean="0"/>
              <a:t>！</a:t>
            </a:r>
            <a:r>
              <a:rPr lang="zh-CN" altLang="en-US" sz="4000" dirty="0"/>
              <a:t>這</a:t>
            </a:r>
            <a:r>
              <a:rPr lang="zh-CN" altLang="en-US" sz="4000" dirty="0" smtClean="0"/>
              <a:t>是最重要的！</a:t>
            </a:r>
            <a:endParaRPr lang="en-US" altLang="zh-CN" sz="4000" dirty="0"/>
          </a:p>
          <a:p>
            <a:r>
              <a:rPr lang="zh-CN" altLang="en-US" sz="4000" dirty="0" smtClean="0"/>
              <a:t>然後，</a:t>
            </a:r>
            <a:r>
              <a:rPr lang="zh-CN" altLang="en-US" sz="4000" dirty="0"/>
              <a:t>我們要</a:t>
            </a:r>
            <a:r>
              <a:rPr lang="zh-CN" altLang="en-US" sz="4000" dirty="0">
                <a:solidFill>
                  <a:srgbClr val="FFFF00"/>
                </a:solidFill>
              </a:rPr>
              <a:t>在勞碌中吃喝快樂</a:t>
            </a:r>
            <a:r>
              <a:rPr lang="zh-CN" altLang="en-US" sz="4000" dirty="0"/>
              <a:t>，享受神在我們生活中的祝福</a:t>
            </a:r>
            <a:endParaRPr lang="en-US" altLang="zh-CN" sz="4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5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傳道書的核心信息：人生意義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14 </a:t>
            </a:r>
            <a:r>
              <a:rPr lang="zh-TW" altLang="en-US" sz="4000" dirty="0"/>
              <a:t>因為</a:t>
            </a:r>
            <a:r>
              <a:rPr lang="zh-TW" altLang="en-US" sz="4000" dirty="0">
                <a:solidFill>
                  <a:srgbClr val="FFFF00"/>
                </a:solidFill>
              </a:rPr>
              <a:t>人所做的事</a:t>
            </a:r>
            <a:r>
              <a:rPr lang="zh-TW" altLang="en-US" sz="4000" dirty="0"/>
              <a:t>，連一切隱藏的事，無論是善是惡，</a:t>
            </a:r>
            <a:r>
              <a:rPr lang="zh-TW" altLang="en-US" sz="4000" dirty="0">
                <a:solidFill>
                  <a:srgbClr val="FFFF00"/>
                </a:solidFill>
              </a:rPr>
              <a:t>神都必審問</a:t>
            </a:r>
            <a:r>
              <a:rPr lang="zh-TW" altLang="en-US" sz="4000" dirty="0"/>
              <a:t>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79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Monopoly (game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808"/>
            <a:ext cx="9144000" cy="48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所羅門談人生的意義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所羅門寫的</a:t>
            </a:r>
            <a:r>
              <a:rPr lang="en-US" altLang="zh-CN" sz="3600" dirty="0" smtClean="0"/>
              <a:t>《</a:t>
            </a:r>
            <a:r>
              <a:rPr lang="zh-CN" altLang="en-US" sz="3600" dirty="0" smtClean="0">
                <a:solidFill>
                  <a:srgbClr val="FFFF00"/>
                </a:solidFill>
              </a:rPr>
              <a:t>傳道書</a:t>
            </a:r>
            <a:r>
              <a:rPr lang="en-US" altLang="zh-CN" sz="3600" dirty="0" smtClean="0"/>
              <a:t>》</a:t>
            </a:r>
            <a:r>
              <a:rPr lang="zh-CN" altLang="en-US" sz="3600" dirty="0" smtClean="0"/>
              <a:t>就是探討</a:t>
            </a:r>
            <a:r>
              <a:rPr lang="zh-CN" altLang="en-US" sz="3600" dirty="0" smtClean="0">
                <a:solidFill>
                  <a:srgbClr val="FFFF00"/>
                </a:solidFill>
              </a:rPr>
              <a:t>人生的意義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/>
              <a:t>所羅</a:t>
            </a:r>
            <a:r>
              <a:rPr lang="zh-CN" altLang="en-US" sz="3600" dirty="0" smtClean="0"/>
              <a:t>門是以色列歷史上</a:t>
            </a:r>
            <a:r>
              <a:rPr lang="zh-CN" altLang="en-US" sz="3600" dirty="0" smtClean="0">
                <a:solidFill>
                  <a:srgbClr val="FFFF00"/>
                </a:solidFill>
              </a:rPr>
              <a:t>最有能力的君王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 smtClean="0"/>
              <a:t>神賜給他</a:t>
            </a:r>
            <a:r>
              <a:rPr lang="zh-CN" altLang="en-US" sz="3600" dirty="0" smtClean="0">
                <a:solidFill>
                  <a:srgbClr val="FFFF00"/>
                </a:solidFill>
              </a:rPr>
              <a:t>極大的智慧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58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傳道書的核心信息：人生意義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14 </a:t>
            </a:r>
            <a:r>
              <a:rPr lang="zh-TW" altLang="en-US" sz="4000" dirty="0"/>
              <a:t>因為</a:t>
            </a:r>
            <a:r>
              <a:rPr lang="zh-TW" altLang="en-US" sz="4000" dirty="0">
                <a:solidFill>
                  <a:srgbClr val="FFFF00"/>
                </a:solidFill>
              </a:rPr>
              <a:t>人所做的事</a:t>
            </a:r>
            <a:r>
              <a:rPr lang="zh-TW" altLang="en-US" sz="4000" dirty="0"/>
              <a:t>，連一切隱藏的事，無論是善是惡，</a:t>
            </a:r>
            <a:r>
              <a:rPr lang="zh-TW" altLang="en-US" sz="4000" dirty="0">
                <a:solidFill>
                  <a:srgbClr val="FFFF00"/>
                </a:solidFill>
              </a:rPr>
              <a:t>神都必審問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lvl="1"/>
            <a:r>
              <a:rPr lang="zh-TW" altLang="en-US" sz="3600" dirty="0" smtClean="0">
                <a:solidFill>
                  <a:srgbClr val="FFFF00"/>
                </a:solidFill>
              </a:rPr>
              <a:t>之所以人生</a:t>
            </a:r>
            <a:r>
              <a:rPr lang="zh-TW" altLang="en-US" sz="3600" dirty="0">
                <a:solidFill>
                  <a:srgbClr val="FFFF00"/>
                </a:solidFill>
              </a:rPr>
              <a:t>有意</a:t>
            </a:r>
            <a:r>
              <a:rPr lang="zh-TW" altLang="en-US" sz="3600" dirty="0" smtClean="0">
                <a:solidFill>
                  <a:srgbClr val="FFFF00"/>
                </a:solidFill>
              </a:rPr>
              <a:t>義</a:t>
            </a:r>
            <a:r>
              <a:rPr lang="zh-CN" altLang="en-US" sz="3600" dirty="0">
                <a:solidFill>
                  <a:srgbClr val="FFFF00"/>
                </a:solidFill>
              </a:rPr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就是</a:t>
            </a:r>
            <a:r>
              <a:rPr lang="zh-TW" altLang="en-US" sz="3600" dirty="0">
                <a:solidFill>
                  <a:srgbClr val="FFFF00"/>
                </a:solidFill>
              </a:rPr>
              <a:t>因為神有最終的審判</a:t>
            </a:r>
            <a:r>
              <a:rPr lang="zh-TW" altLang="en-US" sz="3600" dirty="0" smtClean="0"/>
              <a:t>！</a:t>
            </a:r>
            <a:r>
              <a:rPr lang="zh-CN" altLang="en-US" sz="3600" dirty="0" smtClean="0"/>
              <a:t>今天的一切都有永恆的影響。</a:t>
            </a:r>
            <a:endParaRPr lang="en-US" altLang="zh-CN" sz="3600" dirty="0" smtClean="0"/>
          </a:p>
          <a:p>
            <a:pPr lvl="1"/>
            <a:r>
              <a:rPr lang="zh-CN" altLang="en-US" sz="3600" b="1" u="sng" dirty="0" smtClean="0"/>
              <a:t>馬太福音</a:t>
            </a:r>
            <a:r>
              <a:rPr lang="en-US" altLang="zh-TW" sz="3600" b="1" u="sng" dirty="0" smtClean="0"/>
              <a:t>12:36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/>
              <a:t>我又告訴你們，凡人所說的閒話，當審判的日子，必要句句供出來。”</a:t>
            </a:r>
            <a:endParaRPr lang="en-US" altLang="zh-CN" sz="3600" dirty="0" smtClean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0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傳道書的核心信息：人生意義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首先，</a:t>
            </a:r>
            <a:r>
              <a:rPr lang="zh-CN" altLang="en-US" sz="4000" dirty="0">
                <a:solidFill>
                  <a:srgbClr val="00FFFF"/>
                </a:solidFill>
              </a:rPr>
              <a:t>敬畏</a:t>
            </a:r>
            <a:r>
              <a:rPr lang="zh-CN" altLang="en-US" sz="4000" dirty="0" smtClean="0">
                <a:solidFill>
                  <a:srgbClr val="00FFFF"/>
                </a:solidFill>
              </a:rPr>
              <a:t>神，順服神</a:t>
            </a:r>
            <a:r>
              <a:rPr lang="zh-CN" altLang="en-US" sz="4000" dirty="0" smtClean="0"/>
              <a:t>！</a:t>
            </a:r>
            <a:r>
              <a:rPr lang="zh-CN" altLang="en-US" sz="4000" dirty="0"/>
              <a:t>這</a:t>
            </a:r>
            <a:r>
              <a:rPr lang="zh-CN" altLang="en-US" sz="4000" dirty="0" smtClean="0"/>
              <a:t>是最重要的！“</a:t>
            </a:r>
            <a:r>
              <a:rPr lang="zh-CN" altLang="en-US" sz="4000" dirty="0" smtClean="0">
                <a:solidFill>
                  <a:srgbClr val="00FFFF"/>
                </a:solidFill>
              </a:rPr>
              <a:t>這是人的一切</a:t>
            </a:r>
            <a:r>
              <a:rPr lang="zh-CN" altLang="en-US" sz="4000" dirty="0" smtClean="0"/>
              <a:t>”</a:t>
            </a:r>
            <a:endParaRPr lang="en-US" altLang="zh-CN" sz="4000" dirty="0"/>
          </a:p>
          <a:p>
            <a:r>
              <a:rPr lang="zh-CN" altLang="en-US" sz="4000" dirty="0" smtClean="0"/>
              <a:t>然後，</a:t>
            </a:r>
            <a:r>
              <a:rPr lang="zh-CN" altLang="en-US" sz="4000" dirty="0"/>
              <a:t>我們要</a:t>
            </a:r>
            <a:r>
              <a:rPr lang="zh-CN" altLang="en-US" sz="4000" dirty="0">
                <a:solidFill>
                  <a:srgbClr val="FFFF00"/>
                </a:solidFill>
              </a:rPr>
              <a:t>在勞碌中吃喝快樂</a:t>
            </a:r>
            <a:r>
              <a:rPr lang="zh-CN" altLang="en-US" sz="4000" dirty="0"/>
              <a:t>，享受神在我們生活中的祝福。</a:t>
            </a:r>
            <a:endParaRPr lang="en-US" altLang="zh-CN" sz="4000" dirty="0"/>
          </a:p>
          <a:p>
            <a:r>
              <a:rPr lang="zh-CN" altLang="en-US" sz="4000" dirty="0"/>
              <a:t>第三，</a:t>
            </a:r>
            <a:r>
              <a:rPr lang="zh-TW" altLang="en-US" sz="4000" dirty="0"/>
              <a:t>人生的意義在於</a:t>
            </a:r>
            <a:r>
              <a:rPr lang="zh-TW" altLang="en-US" sz="4000" dirty="0">
                <a:solidFill>
                  <a:srgbClr val="FFFF00"/>
                </a:solidFill>
              </a:rPr>
              <a:t>神最終的審判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92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 smtClean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 smtClean="0"/>
              <a:t>享</a:t>
            </a:r>
            <a:r>
              <a:rPr lang="zh-CN" altLang="en-US" sz="4000" dirty="0"/>
              <a:t>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 smtClean="0"/>
              <a:t>死亡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1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人生</a:t>
            </a:r>
            <a:r>
              <a:rPr lang="zh-CN" altLang="en-US" sz="4000" dirty="0">
                <a:solidFill>
                  <a:srgbClr val="FFFF00"/>
                </a:solidFill>
              </a:rPr>
              <a:t>歷程 </a:t>
            </a:r>
            <a:r>
              <a:rPr lang="en-US" altLang="zh-CN" sz="4000" dirty="0">
                <a:solidFill>
                  <a:srgbClr val="FFFF00"/>
                </a:solidFill>
              </a:rPr>
              <a:t>(1:1-11)</a:t>
            </a:r>
          </a:p>
          <a:p>
            <a:r>
              <a:rPr lang="zh-CN" altLang="en-US" sz="4000" dirty="0" smtClean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 smtClean="0"/>
              <a:t>享</a:t>
            </a:r>
            <a:r>
              <a:rPr lang="zh-CN" altLang="en-US" sz="4000" dirty="0"/>
              <a:t>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 smtClean="0"/>
              <a:t>死亡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50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1</a:t>
            </a:r>
            <a:r>
              <a:rPr lang="zh-TW" altLang="en-US" sz="2800" dirty="0"/>
              <a:t>在耶路撒冷作王、大衛的兒子、傳道者的言語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2</a:t>
            </a:r>
            <a:r>
              <a:rPr lang="zh-TW" altLang="en-US" sz="2800" dirty="0"/>
              <a:t>傳道者說：虛空的虛空</a:t>
            </a:r>
            <a:r>
              <a:rPr lang="zh-TW" altLang="en-US" sz="2800" dirty="0" smtClean="0"/>
              <a:t>，虛</a:t>
            </a:r>
            <a:r>
              <a:rPr lang="zh-TW" altLang="en-US" sz="2800" dirty="0"/>
              <a:t>空的虛空，凡事都是虛空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3</a:t>
            </a:r>
            <a:r>
              <a:rPr lang="zh-TW" altLang="en-US" sz="2800" dirty="0"/>
              <a:t>人一切的勞碌</a:t>
            </a:r>
            <a:r>
              <a:rPr lang="zh-TW" altLang="en-US" sz="2800" dirty="0" smtClean="0"/>
              <a:t>，就是</a:t>
            </a:r>
            <a:r>
              <a:rPr lang="zh-TW" altLang="en-US" sz="2800" dirty="0"/>
              <a:t>他在日光之下的勞碌，有什麼益處呢</a:t>
            </a:r>
            <a:r>
              <a:rPr lang="zh-TW" altLang="en-US" sz="2800" dirty="0" smtClean="0"/>
              <a:t>？</a:t>
            </a:r>
            <a:r>
              <a:rPr lang="en-US" altLang="zh-TW" sz="2800" dirty="0" smtClean="0"/>
              <a:t>4</a:t>
            </a:r>
            <a:r>
              <a:rPr lang="zh-TW" altLang="en-US" sz="2800" dirty="0"/>
              <a:t>一代過去，一代又來</a:t>
            </a:r>
            <a:r>
              <a:rPr lang="zh-TW" altLang="en-US" sz="2800" dirty="0" smtClean="0"/>
              <a:t>，地</a:t>
            </a:r>
            <a:r>
              <a:rPr lang="zh-TW" altLang="en-US" sz="2800" dirty="0"/>
              <a:t>卻永遠長存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5</a:t>
            </a:r>
            <a:r>
              <a:rPr lang="zh-TW" altLang="en-US" sz="2800" dirty="0"/>
              <a:t>日頭出來，日頭落下</a:t>
            </a:r>
            <a:r>
              <a:rPr lang="zh-TW" altLang="en-US" sz="2800" dirty="0" smtClean="0"/>
              <a:t>，急</a:t>
            </a:r>
            <a:r>
              <a:rPr lang="zh-TW" altLang="en-US" sz="2800" dirty="0"/>
              <a:t>歸所出之地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6</a:t>
            </a:r>
            <a:r>
              <a:rPr lang="zh-TW" altLang="en-US" sz="2800" dirty="0"/>
              <a:t>風往南刮，又向北轉</a:t>
            </a:r>
            <a:r>
              <a:rPr lang="zh-TW" altLang="en-US" sz="2800" dirty="0" smtClean="0"/>
              <a:t>，不</a:t>
            </a:r>
            <a:r>
              <a:rPr lang="zh-TW" altLang="en-US" sz="2800" dirty="0"/>
              <a:t>住地旋轉，而且返迴轉行原道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7</a:t>
            </a:r>
            <a:r>
              <a:rPr lang="zh-TW" altLang="en-US" sz="2800" dirty="0"/>
              <a:t>江河都往海裡流，海卻不滿</a:t>
            </a:r>
            <a:r>
              <a:rPr lang="zh-TW" altLang="en-US" sz="2800" dirty="0" smtClean="0"/>
              <a:t>；江河</a:t>
            </a:r>
            <a:r>
              <a:rPr lang="zh-TW" altLang="en-US" sz="2800" dirty="0"/>
              <a:t>從何處流，仍歸還何處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8</a:t>
            </a:r>
            <a:r>
              <a:rPr lang="zh-TW" altLang="en-US" sz="2800" dirty="0"/>
              <a:t>萬事令人厭</a:t>
            </a:r>
            <a:r>
              <a:rPr lang="zh-TW" altLang="en-US" sz="2800" dirty="0" smtClean="0"/>
              <a:t>煩，人</a:t>
            </a:r>
            <a:r>
              <a:rPr lang="zh-TW" altLang="en-US" sz="2800" dirty="0"/>
              <a:t>不能說盡</a:t>
            </a:r>
            <a:r>
              <a:rPr lang="zh-TW" altLang="en-US" sz="2800" dirty="0" smtClean="0"/>
              <a:t>。眼看</a:t>
            </a:r>
            <a:r>
              <a:rPr lang="zh-TW" altLang="en-US" sz="2800" dirty="0"/>
              <a:t>，看不飽</a:t>
            </a:r>
            <a:r>
              <a:rPr lang="zh-TW" altLang="en-US" sz="2800" dirty="0" smtClean="0"/>
              <a:t>；耳</a:t>
            </a:r>
            <a:r>
              <a:rPr lang="zh-TW" altLang="en-US" sz="2800" dirty="0"/>
              <a:t>聽，聽不足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9</a:t>
            </a:r>
            <a:r>
              <a:rPr lang="zh-TW" altLang="en-US" sz="2800" dirty="0"/>
              <a:t>已有的事後必再有</a:t>
            </a:r>
            <a:r>
              <a:rPr lang="zh-TW" altLang="en-US" sz="2800" dirty="0" smtClean="0"/>
              <a:t>；已</a:t>
            </a:r>
            <a:r>
              <a:rPr lang="zh-TW" altLang="en-US" sz="2800" dirty="0"/>
              <a:t>行的事後必再行</a:t>
            </a:r>
            <a:r>
              <a:rPr lang="zh-TW" altLang="en-US" sz="2800" dirty="0" smtClean="0"/>
              <a:t>。日光</a:t>
            </a:r>
            <a:r>
              <a:rPr lang="zh-TW" altLang="en-US" sz="2800" dirty="0"/>
              <a:t>之下並無新事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10</a:t>
            </a:r>
            <a:r>
              <a:rPr lang="zh-TW" altLang="en-US" sz="2800" dirty="0"/>
              <a:t>豈有一件事人能指著說這是新的</a:t>
            </a:r>
            <a:r>
              <a:rPr lang="zh-TW" altLang="en-US" sz="2800" dirty="0" smtClean="0"/>
              <a:t>？哪知</a:t>
            </a:r>
            <a:r>
              <a:rPr lang="zh-TW" altLang="en-US" sz="2800" dirty="0"/>
              <a:t>，在我們以前的世代早已有了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11</a:t>
            </a:r>
            <a:r>
              <a:rPr lang="zh-TW" altLang="en-US" sz="2800" dirty="0"/>
              <a:t>已過的世代，無人記念</a:t>
            </a:r>
            <a:r>
              <a:rPr lang="zh-TW" altLang="en-US" sz="2800" dirty="0" smtClean="0"/>
              <a:t>；將</a:t>
            </a:r>
            <a:r>
              <a:rPr lang="zh-TW" altLang="en-US" sz="2800" dirty="0"/>
              <a:t>來的世代，後來的人也不記念。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90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Mugs – Out Of Context Appar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21971" r="5634" b="6989"/>
          <a:stretch/>
        </p:blipFill>
        <p:spPr bwMode="auto">
          <a:xfrm>
            <a:off x="577868" y="-1"/>
            <a:ext cx="7988264" cy="68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21482" r="23867" b="7184"/>
          <a:stretch/>
        </p:blipFill>
        <p:spPr bwMode="auto">
          <a:xfrm>
            <a:off x="863588" y="-1"/>
            <a:ext cx="7416824" cy="68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2</a:t>
            </a:r>
            <a:r>
              <a:rPr lang="zh-TW" altLang="en-US" sz="4000" dirty="0"/>
              <a:t>傳道者說：虛空的虛空，虛空的虛空，凡事都是虛空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lvl="1"/>
            <a:r>
              <a:rPr lang="zh-CN" altLang="en-US" sz="3600" dirty="0" smtClean="0"/>
              <a:t>“虛空</a:t>
            </a:r>
            <a:r>
              <a:rPr lang="en-US" altLang="zh-CN" sz="3600" dirty="0"/>
              <a:t>(“</a:t>
            </a:r>
            <a:r>
              <a:rPr lang="he-IL" altLang="zh-CN" sz="3600" dirty="0">
                <a:cs typeface="+mj-cs"/>
              </a:rPr>
              <a:t>הֶבֶל</a:t>
            </a:r>
            <a:r>
              <a:rPr lang="en-US" altLang="zh-CN" sz="3600" dirty="0"/>
              <a:t>”)</a:t>
            </a:r>
            <a:r>
              <a:rPr lang="zh-CN" altLang="en-US" sz="3600" dirty="0" smtClean="0"/>
              <a:t>”</a:t>
            </a:r>
            <a:r>
              <a:rPr lang="zh-CN" altLang="en-US" sz="3600" dirty="0"/>
              <a:t>本意為“</a:t>
            </a:r>
            <a:r>
              <a:rPr lang="zh-CN" altLang="en-US" sz="3600" dirty="0">
                <a:solidFill>
                  <a:srgbClr val="FFFF00"/>
                </a:solidFill>
              </a:rPr>
              <a:t>烟霧</a:t>
            </a:r>
            <a:r>
              <a:rPr lang="zh-CN" altLang="en-US" sz="3600" dirty="0" smtClean="0">
                <a:solidFill>
                  <a:srgbClr val="FFFF00"/>
                </a:solidFill>
              </a:rPr>
              <a:t>，氣</a:t>
            </a:r>
            <a:r>
              <a:rPr lang="zh-CN" altLang="en-US" sz="3600" dirty="0">
                <a:solidFill>
                  <a:srgbClr val="FFFF00"/>
                </a:solidFill>
              </a:rPr>
              <a:t>息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基於本意，這個詞演變爲“</a:t>
            </a:r>
            <a:r>
              <a:rPr lang="zh-TW" altLang="en-US" sz="3600" dirty="0">
                <a:solidFill>
                  <a:srgbClr val="FFFF00"/>
                </a:solidFill>
              </a:rPr>
              <a:t>沒有意</a:t>
            </a:r>
            <a:r>
              <a:rPr lang="zh-TW" altLang="en-US" sz="3600" dirty="0" smtClean="0">
                <a:solidFill>
                  <a:srgbClr val="FFFF00"/>
                </a:solidFill>
              </a:rPr>
              <a:t>義，</a:t>
            </a:r>
            <a:r>
              <a:rPr lang="zh-TW" altLang="en-US" sz="3600" dirty="0">
                <a:solidFill>
                  <a:srgbClr val="FFFF00"/>
                </a:solidFill>
              </a:rPr>
              <a:t>沒有用處</a:t>
            </a:r>
            <a:r>
              <a:rPr lang="zh-CN" altLang="en-US" sz="3600" dirty="0" smtClean="0"/>
              <a:t>”的意思</a:t>
            </a:r>
            <a:endParaRPr lang="en-US" altLang="zh-CN" sz="3600" dirty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62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“沒有意義，沒有用處”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 smtClean="0"/>
              <a:t>耶利米哀歌</a:t>
            </a:r>
            <a:r>
              <a:rPr lang="en-US" altLang="zh-CN" sz="4000" b="1" u="sng" dirty="0" smtClean="0"/>
              <a:t>4:17 </a:t>
            </a:r>
            <a:r>
              <a:rPr lang="zh-CN" altLang="en-US" sz="4000" b="1" u="sng" dirty="0"/>
              <a:t>新譯本</a:t>
            </a:r>
            <a:r>
              <a:rPr lang="zh-CN" altLang="en-US" sz="4000" dirty="0"/>
              <a:t> “我們</a:t>
            </a:r>
            <a:r>
              <a:rPr lang="zh-CN" altLang="en-US" sz="4000" dirty="0" smtClean="0">
                <a:solidFill>
                  <a:srgbClr val="FFFF00"/>
                </a:solidFill>
              </a:rPr>
              <a:t>徒然</a:t>
            </a:r>
            <a:r>
              <a:rPr lang="en-US" altLang="zh-CN" sz="4000" dirty="0" smtClean="0">
                <a:solidFill>
                  <a:srgbClr val="FFFF00"/>
                </a:solidFill>
                <a:cs typeface="+mj-cs"/>
              </a:rPr>
              <a:t>(“</a:t>
            </a:r>
            <a:r>
              <a:rPr lang="he-IL" altLang="zh-CN" sz="4000" dirty="0" smtClean="0">
                <a:solidFill>
                  <a:srgbClr val="FFFF00"/>
                </a:solidFill>
                <a:cs typeface="+mj-cs"/>
              </a:rPr>
              <a:t>הֶבֶל</a:t>
            </a:r>
            <a:r>
              <a:rPr lang="en-US" altLang="zh-CN" sz="4000" dirty="0" smtClean="0">
                <a:solidFill>
                  <a:srgbClr val="FFFF00"/>
                </a:solidFill>
                <a:cs typeface="+mj-cs"/>
              </a:rPr>
              <a:t>”)</a:t>
            </a:r>
            <a:r>
              <a:rPr lang="zh-CN" altLang="en-US" sz="4000" dirty="0" smtClean="0"/>
              <a:t>等待</a:t>
            </a:r>
            <a:r>
              <a:rPr lang="zh-CN" altLang="en-US" sz="4000" dirty="0"/>
              <a:t>幫助，等到雙目失去視力；”</a:t>
            </a:r>
          </a:p>
          <a:p>
            <a:r>
              <a:rPr lang="zh-CN" altLang="en-US" sz="4000" b="1" u="sng" dirty="0" smtClean="0"/>
              <a:t>耶利米書</a:t>
            </a:r>
            <a:r>
              <a:rPr lang="en-US" altLang="zh-CN" sz="4000" b="1" u="sng" dirty="0" smtClean="0"/>
              <a:t>10:15 </a:t>
            </a:r>
            <a:r>
              <a:rPr lang="zh-CN" altLang="en-US" sz="4000" b="1" u="sng" dirty="0"/>
              <a:t>新譯本</a:t>
            </a:r>
            <a:r>
              <a:rPr lang="zh-CN" altLang="en-US" sz="4000" dirty="0"/>
              <a:t>“偶像都是</a:t>
            </a:r>
            <a:r>
              <a:rPr lang="zh-CN" altLang="en-US" sz="4000" dirty="0">
                <a:solidFill>
                  <a:srgbClr val="FFFF00"/>
                </a:solidFill>
              </a:rPr>
              <a:t>虛無</a:t>
            </a:r>
            <a:r>
              <a:rPr lang="zh-CN" altLang="en-US" sz="4000" dirty="0" smtClean="0">
                <a:solidFill>
                  <a:srgbClr val="FFFF00"/>
                </a:solidFill>
              </a:rPr>
              <a:t>的</a:t>
            </a:r>
            <a:r>
              <a:rPr lang="en-US" altLang="zh-CN" sz="4000" dirty="0">
                <a:solidFill>
                  <a:srgbClr val="FFFF00"/>
                </a:solidFill>
              </a:rPr>
              <a:t>(“</a:t>
            </a:r>
            <a:r>
              <a:rPr lang="he-IL" altLang="zh-CN" sz="4000" dirty="0">
                <a:solidFill>
                  <a:srgbClr val="FFFF00"/>
                </a:solidFill>
                <a:cs typeface="+mj-cs"/>
              </a:rPr>
              <a:t>הֶבֶל</a:t>
            </a:r>
            <a:r>
              <a:rPr lang="en-US" altLang="zh-CN" sz="4000" dirty="0">
                <a:solidFill>
                  <a:srgbClr val="FFFF00"/>
                </a:solidFill>
              </a:rPr>
              <a:t>”) </a:t>
            </a:r>
            <a:r>
              <a:rPr lang="zh-CN" altLang="en-US" sz="4000" dirty="0" smtClean="0"/>
              <a:t>，</a:t>
            </a:r>
            <a:r>
              <a:rPr lang="zh-CN" altLang="en-US" sz="4000" dirty="0"/>
              <a:t>是荒謬可笑的作品”</a:t>
            </a:r>
          </a:p>
        </p:txBody>
      </p:sp>
    </p:spTree>
    <p:extLst>
      <p:ext uri="{BB962C8B-B14F-4D97-AF65-F5344CB8AC3E}">
        <p14:creationId xmlns:p14="http://schemas.microsoft.com/office/powerpoint/2010/main" val="42265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2</a:t>
            </a:r>
            <a:r>
              <a:rPr lang="zh-TW" altLang="en-US" sz="4000" dirty="0"/>
              <a:t>傳道者說：虛空的虛空，虛空的虛空，</a:t>
            </a:r>
            <a:r>
              <a:rPr lang="zh-TW" altLang="en-US" sz="4000" dirty="0">
                <a:solidFill>
                  <a:srgbClr val="FFFF00"/>
                </a:solidFill>
              </a:rPr>
              <a:t>凡事都是虛空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lvl="1"/>
            <a:r>
              <a:rPr lang="zh-CN" altLang="en-US" sz="3600" dirty="0" smtClean="0"/>
              <a:t>一語雙關：</a:t>
            </a:r>
            <a:endParaRPr lang="en-US" altLang="zh-CN" sz="3600" dirty="0" smtClean="0"/>
          </a:p>
          <a:p>
            <a:pPr lvl="1"/>
            <a:r>
              <a:rPr lang="zh-CN" altLang="en-US" sz="6000" dirty="0" smtClean="0"/>
              <a:t>“</a:t>
            </a:r>
            <a:r>
              <a:rPr lang="zh-CN" altLang="en-US" sz="6000" dirty="0" smtClean="0">
                <a:solidFill>
                  <a:srgbClr val="FFFF00"/>
                </a:solidFill>
              </a:rPr>
              <a:t>凡事</a:t>
            </a:r>
            <a:r>
              <a:rPr lang="zh-CN" altLang="en-US" sz="6000" dirty="0" smtClean="0"/>
              <a:t>” </a:t>
            </a:r>
            <a:r>
              <a:rPr lang="en-US" altLang="zh-CN" sz="6000" dirty="0" smtClean="0"/>
              <a:t>= </a:t>
            </a:r>
            <a:r>
              <a:rPr lang="en-US" altLang="zh-CN" sz="6000" dirty="0"/>
              <a:t>“</a:t>
            </a:r>
            <a:r>
              <a:rPr lang="he-IL" altLang="zh-CN" sz="6000" dirty="0">
                <a:cs typeface="+mj-cs"/>
              </a:rPr>
              <a:t>הכל</a:t>
            </a:r>
            <a:r>
              <a:rPr lang="en-US" altLang="zh-CN" sz="6000" dirty="0" smtClean="0"/>
              <a:t>”</a:t>
            </a:r>
          </a:p>
          <a:p>
            <a:pPr lvl="1"/>
            <a:r>
              <a:rPr lang="zh-CN" altLang="en-US" sz="6000" dirty="0" smtClean="0"/>
              <a:t>“</a:t>
            </a:r>
            <a:r>
              <a:rPr lang="zh-TW" altLang="en-US" sz="6000" dirty="0">
                <a:solidFill>
                  <a:srgbClr val="FFFF00"/>
                </a:solidFill>
              </a:rPr>
              <a:t>虛空</a:t>
            </a:r>
            <a:r>
              <a:rPr lang="zh-CN" altLang="en-US" sz="6000" dirty="0" smtClean="0"/>
              <a:t>”</a:t>
            </a:r>
            <a:r>
              <a:rPr lang="en-US" altLang="zh-CN" sz="6000" dirty="0"/>
              <a:t> </a:t>
            </a:r>
            <a:r>
              <a:rPr lang="en-US" altLang="zh-CN" sz="6000" dirty="0" smtClean="0"/>
              <a:t>= </a:t>
            </a:r>
            <a:r>
              <a:rPr lang="en-US" altLang="zh-CN" sz="6000" dirty="0"/>
              <a:t>“</a:t>
            </a:r>
            <a:r>
              <a:rPr lang="he-IL" altLang="zh-CN" sz="6000" dirty="0">
                <a:cs typeface="+mj-cs"/>
              </a:rPr>
              <a:t>הבל</a:t>
            </a:r>
            <a:r>
              <a:rPr lang="en-US" altLang="zh-CN" sz="6000" dirty="0"/>
              <a:t>”</a:t>
            </a:r>
            <a:endParaRPr lang="en-US" altLang="zh-TW" sz="6000" dirty="0" smtClean="0"/>
          </a:p>
        </p:txBody>
      </p:sp>
    </p:spTree>
    <p:extLst>
      <p:ext uri="{BB962C8B-B14F-4D97-AF65-F5344CB8AC3E}">
        <p14:creationId xmlns:p14="http://schemas.microsoft.com/office/powerpoint/2010/main" val="10199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u="sng" dirty="0" smtClean="0"/>
              <a:t>列王記上</a:t>
            </a:r>
            <a:r>
              <a:rPr lang="en-US" altLang="zh-TW" sz="3600" b="1" u="sng" dirty="0" smtClean="0"/>
              <a:t>4:29-34 </a:t>
            </a:r>
            <a:r>
              <a:rPr lang="zh-TW" altLang="en-US" sz="3600" b="1" u="sng" dirty="0"/>
              <a:t>新譯本</a:t>
            </a:r>
            <a:r>
              <a:rPr lang="zh-TW" altLang="en-US" sz="3600" dirty="0"/>
              <a:t>“</a:t>
            </a:r>
            <a:r>
              <a:rPr lang="en-US" altLang="zh-TW" sz="3600" dirty="0"/>
              <a:t>29</a:t>
            </a:r>
            <a:r>
              <a:rPr lang="zh-TW" altLang="en-US" sz="3600" dirty="0">
                <a:solidFill>
                  <a:srgbClr val="FFFF00"/>
                </a:solidFill>
              </a:rPr>
              <a:t>神賜給所羅門智慧、極大的聰明和廣大的心</a:t>
            </a:r>
            <a:r>
              <a:rPr lang="zh-TW" altLang="en-US" sz="3600" dirty="0"/>
              <a:t>，好像海邊的沙那樣無限無量。</a:t>
            </a:r>
            <a:r>
              <a:rPr lang="en-US" altLang="zh-TW" sz="3600" dirty="0"/>
              <a:t>30</a:t>
            </a:r>
            <a:r>
              <a:rPr lang="zh-TW" altLang="en-US" sz="3600" dirty="0"/>
              <a:t>所羅門的智慧大過所有東方人的智慧，大過埃及人的一切智慧。</a:t>
            </a:r>
            <a:r>
              <a:rPr lang="en-US" altLang="zh-TW" sz="3600" dirty="0"/>
              <a:t>……32</a:t>
            </a:r>
            <a:r>
              <a:rPr lang="zh-TW" altLang="en-US" sz="3600" dirty="0"/>
              <a:t>他說了箴言三千句，他的詩歌有一千零五首；</a:t>
            </a:r>
            <a:r>
              <a:rPr lang="en-US" altLang="zh-TW" sz="3600" dirty="0"/>
              <a:t>33</a:t>
            </a:r>
            <a:r>
              <a:rPr lang="zh-TW" altLang="en-US" sz="3600" dirty="0"/>
              <a:t>他講論草木，從黎巴嫩的香柏木到生長在牆上的牛膝草；他也講論走獸、飛禽、爬蟲和魚類。</a:t>
            </a:r>
            <a:r>
              <a:rPr lang="en-US" altLang="zh-TW" sz="3600" dirty="0" smtClean="0"/>
              <a:t>34 </a:t>
            </a:r>
            <a:r>
              <a:rPr lang="zh-TW" altLang="en-US" sz="3600" dirty="0" smtClean="0"/>
              <a:t>萬</a:t>
            </a:r>
            <a:r>
              <a:rPr lang="zh-TW" altLang="en-US" sz="3600" dirty="0"/>
              <a:t>族之中和地上列王之中，</a:t>
            </a:r>
            <a:r>
              <a:rPr lang="zh-TW" altLang="en-US" sz="3600" dirty="0">
                <a:solidFill>
                  <a:srgbClr val="FFFF00"/>
                </a:solidFill>
              </a:rPr>
              <a:t>聽聞所羅門的智慧的，都有人來聽所羅門的智慧</a:t>
            </a:r>
            <a:r>
              <a:rPr lang="zh-TW" altLang="en-US" sz="3600" dirty="0"/>
              <a:t>。”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247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人一切的勞碌，就是他在日光之下的勞碌，</a:t>
            </a:r>
            <a:r>
              <a:rPr lang="zh-TW" altLang="en-US" sz="4000" dirty="0">
                <a:solidFill>
                  <a:srgbClr val="FFFF00"/>
                </a:solidFill>
              </a:rPr>
              <a:t>有什麼益處呢？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zh-CN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理由一：</a:t>
            </a:r>
            <a:r>
              <a:rPr lang="zh-CN" altLang="en-US" sz="4000" dirty="0">
                <a:solidFill>
                  <a:srgbClr val="FFFF00"/>
                </a:solidFill>
              </a:rPr>
              <a:t>人生太過短暫 </a:t>
            </a:r>
            <a:r>
              <a:rPr lang="en-US" altLang="zh-CN" sz="4000" dirty="0">
                <a:solidFill>
                  <a:srgbClr val="FFFF00"/>
                </a:solidFill>
              </a:rPr>
              <a:t>(1:4</a:t>
            </a:r>
            <a:r>
              <a:rPr lang="en-US" altLang="zh-CN" sz="4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zh-CN" sz="4000" b="1" u="sng" dirty="0" smtClean="0"/>
              <a:t>1:</a:t>
            </a:r>
            <a:r>
              <a:rPr lang="en-US" altLang="zh-TW" sz="4000" b="1" u="sng" dirty="0" smtClean="0"/>
              <a:t>4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一代</a:t>
            </a:r>
            <a:r>
              <a:rPr lang="zh-TW" altLang="en-US" sz="4000" dirty="0"/>
              <a:t>過去，一代又來，地卻永遠長存。</a:t>
            </a:r>
            <a:endParaRPr lang="en-US" altLang="zh-CN" sz="40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7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</a:rPr>
              <a:t>理由</a:t>
            </a:r>
            <a:r>
              <a:rPr lang="zh-CN" altLang="en-US" sz="3600" dirty="0">
                <a:solidFill>
                  <a:srgbClr val="FFFF00"/>
                </a:solidFill>
              </a:rPr>
              <a:t>二</a:t>
            </a:r>
            <a:r>
              <a:rPr lang="zh-TW" altLang="en-US" sz="3600" dirty="0" smtClean="0">
                <a:solidFill>
                  <a:srgbClr val="FFFF00"/>
                </a:solidFill>
              </a:rPr>
              <a:t>：</a:t>
            </a:r>
            <a:r>
              <a:rPr lang="zh-TW" altLang="en-US" sz="3600" dirty="0">
                <a:solidFill>
                  <a:srgbClr val="FFFF00"/>
                </a:solidFill>
              </a:rPr>
              <a:t>人生是周而復始的重</a:t>
            </a:r>
            <a:r>
              <a:rPr lang="zh-TW" altLang="en-US" sz="3600" dirty="0" smtClean="0">
                <a:solidFill>
                  <a:srgbClr val="FFFF00"/>
                </a:solidFill>
              </a:rPr>
              <a:t>複 </a:t>
            </a:r>
            <a:r>
              <a:rPr lang="en-US" altLang="zh-TW" sz="3600" dirty="0" smtClean="0">
                <a:solidFill>
                  <a:srgbClr val="FFFF00"/>
                </a:solidFill>
              </a:rPr>
              <a:t>(</a:t>
            </a:r>
            <a:r>
              <a:rPr lang="en-US" altLang="zh-CN" sz="3600" dirty="0" smtClean="0">
                <a:solidFill>
                  <a:srgbClr val="FFFF00"/>
                </a:solidFill>
              </a:rPr>
              <a:t>1:5-8a</a:t>
            </a:r>
            <a:r>
              <a:rPr lang="en-US" altLang="zh-TW" sz="3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zh-TW" sz="3600" b="1" u="sng" dirty="0" smtClean="0"/>
              <a:t>1:5-7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 smtClean="0"/>
              <a:t>5 </a:t>
            </a:r>
            <a:r>
              <a:rPr lang="zh-TW" altLang="en-US" sz="3600" dirty="0" smtClean="0">
                <a:solidFill>
                  <a:srgbClr val="00FFFF"/>
                </a:solidFill>
              </a:rPr>
              <a:t>日</a:t>
            </a:r>
            <a:r>
              <a:rPr lang="zh-TW" altLang="en-US" sz="3600" dirty="0">
                <a:solidFill>
                  <a:srgbClr val="00FFFF"/>
                </a:solidFill>
              </a:rPr>
              <a:t>頭</a:t>
            </a:r>
            <a:r>
              <a:rPr lang="zh-TW" altLang="en-US" sz="3600" dirty="0"/>
              <a:t>出來，日頭落下，急歸所出之地。</a:t>
            </a:r>
            <a:r>
              <a:rPr lang="en-US" altLang="zh-TW" sz="3600" dirty="0" smtClean="0"/>
              <a:t>6 </a:t>
            </a:r>
            <a:r>
              <a:rPr lang="zh-TW" altLang="en-US" sz="3600" dirty="0" smtClean="0">
                <a:solidFill>
                  <a:srgbClr val="00FFFF"/>
                </a:solidFill>
              </a:rPr>
              <a:t>風</a:t>
            </a:r>
            <a:r>
              <a:rPr lang="zh-TW" altLang="en-US" sz="3600" dirty="0"/>
              <a:t>往南刮，又向北轉，不住地旋轉，而且返迴轉行原道。</a:t>
            </a:r>
            <a:r>
              <a:rPr lang="en-US" altLang="zh-TW" sz="3600" dirty="0" smtClean="0"/>
              <a:t>7 </a:t>
            </a:r>
            <a:r>
              <a:rPr lang="zh-TW" altLang="en-US" sz="3600" dirty="0" smtClean="0">
                <a:solidFill>
                  <a:srgbClr val="00FFFF"/>
                </a:solidFill>
              </a:rPr>
              <a:t>江河</a:t>
            </a:r>
            <a:r>
              <a:rPr lang="zh-TW" altLang="en-US" sz="3600" dirty="0"/>
              <a:t>都往海裡流，海卻不滿；江河從何處流，仍歸還何處</a:t>
            </a:r>
            <a:r>
              <a:rPr lang="zh-TW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en-US" altLang="zh-TW" sz="3600" b="1" u="sng" dirty="0" smtClean="0"/>
              <a:t>1:8a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萬</a:t>
            </a:r>
            <a:r>
              <a:rPr lang="zh-TW" altLang="en-US" sz="3600" dirty="0"/>
              <a:t>事令人</a:t>
            </a:r>
            <a:r>
              <a:rPr lang="zh-TW" altLang="en-US" sz="3600" dirty="0">
                <a:solidFill>
                  <a:srgbClr val="FFC000"/>
                </a:solidFill>
              </a:rPr>
              <a:t>厭</a:t>
            </a:r>
            <a:r>
              <a:rPr lang="zh-TW" altLang="en-US" sz="3600" dirty="0" smtClean="0">
                <a:solidFill>
                  <a:srgbClr val="FFC000"/>
                </a:solidFill>
              </a:rPr>
              <a:t>煩</a:t>
            </a:r>
            <a:r>
              <a:rPr lang="en-US" altLang="zh-TW" sz="3600" dirty="0" smtClean="0"/>
              <a:t>(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原文為“</a:t>
            </a:r>
            <a:r>
              <a:rPr lang="zh-TW" altLang="en-US" sz="3600" dirty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疲憊，疲勞，勞累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人不能說</a:t>
            </a:r>
            <a:r>
              <a:rPr lang="zh-TW" altLang="en-US" sz="3600" dirty="0" smtClean="0"/>
              <a:t>盡</a:t>
            </a:r>
            <a:r>
              <a:rPr lang="zh-CN" altLang="en-US" sz="3600" dirty="0" smtClean="0"/>
              <a:t>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10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理由</a:t>
            </a:r>
            <a:r>
              <a:rPr lang="zh-CN" altLang="en-US" sz="4000" dirty="0" smtClean="0">
                <a:solidFill>
                  <a:srgbClr val="FFFF00"/>
                </a:solidFill>
              </a:rPr>
              <a:t>三</a:t>
            </a:r>
            <a:r>
              <a:rPr lang="zh-TW" altLang="en-US" sz="4000" dirty="0" smtClean="0">
                <a:solidFill>
                  <a:srgbClr val="FFFF00"/>
                </a:solidFill>
              </a:rPr>
              <a:t>：沒</a:t>
            </a:r>
            <a:r>
              <a:rPr lang="zh-TW" altLang="en-US" sz="4000" dirty="0">
                <a:solidFill>
                  <a:srgbClr val="FFFF00"/>
                </a:solidFill>
              </a:rPr>
              <a:t>有長久滿</a:t>
            </a:r>
            <a:r>
              <a:rPr lang="zh-TW" altLang="en-US" sz="4000" dirty="0" smtClean="0">
                <a:solidFill>
                  <a:srgbClr val="FFFF00"/>
                </a:solidFill>
              </a:rPr>
              <a:t>足 </a:t>
            </a:r>
            <a:r>
              <a:rPr lang="en-US" altLang="zh-TW" sz="4000" dirty="0" smtClean="0">
                <a:solidFill>
                  <a:srgbClr val="FFFF00"/>
                </a:solidFill>
              </a:rPr>
              <a:t>(1:8b)</a:t>
            </a:r>
          </a:p>
          <a:p>
            <a:r>
              <a:rPr lang="en-US" altLang="zh-CN" sz="4000" b="1" u="sng" dirty="0" smtClean="0"/>
              <a:t>1:8b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眼看，看不飽；耳聽，聽不足。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人生在世，</a:t>
            </a:r>
            <a:r>
              <a:rPr lang="zh-TW" altLang="en-US" sz="3600" dirty="0"/>
              <a:t>滿足都是暫時</a:t>
            </a:r>
            <a:r>
              <a:rPr lang="zh-TW" altLang="en-US" sz="3600" dirty="0" smtClean="0"/>
              <a:t>的</a:t>
            </a:r>
            <a:endParaRPr lang="en-US" altLang="zh-TW" sz="3600" dirty="0" smtClean="0"/>
          </a:p>
          <a:p>
            <a:pPr lvl="1"/>
            <a:r>
              <a:rPr lang="zh-CN" altLang="en-US" sz="3600" dirty="0"/>
              <a:t>再</a:t>
            </a:r>
            <a:r>
              <a:rPr lang="zh-CN" altLang="en-US" sz="3600" dirty="0" smtClean="0"/>
              <a:t>好的東西，滿足感會慢慢降低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843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理由</a:t>
            </a:r>
            <a:r>
              <a:rPr lang="zh-TW" altLang="en-US" dirty="0" smtClean="0">
                <a:solidFill>
                  <a:srgbClr val="FFFF00"/>
                </a:solidFill>
              </a:rPr>
              <a:t>四</a:t>
            </a:r>
            <a:r>
              <a:rPr lang="zh-CN" altLang="en-US" dirty="0" smtClean="0">
                <a:solidFill>
                  <a:srgbClr val="FFFF00"/>
                </a:solidFill>
              </a:rPr>
              <a:t>：</a:t>
            </a:r>
            <a:r>
              <a:rPr lang="zh-TW" altLang="en-US" dirty="0" smtClean="0">
                <a:solidFill>
                  <a:srgbClr val="FFFF00"/>
                </a:solidFill>
              </a:rPr>
              <a:t>世上</a:t>
            </a:r>
            <a:r>
              <a:rPr lang="zh-TW" altLang="en-US" dirty="0">
                <a:solidFill>
                  <a:srgbClr val="FFFF00"/>
                </a:solidFill>
              </a:rPr>
              <a:t>沒有新</a:t>
            </a:r>
            <a:r>
              <a:rPr lang="zh-TW" altLang="en-US" dirty="0" smtClean="0">
                <a:solidFill>
                  <a:srgbClr val="FFFF00"/>
                </a:solidFill>
              </a:rPr>
              <a:t>事 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en-US" altLang="zh-CN" dirty="0">
                <a:solidFill>
                  <a:srgbClr val="FFFF00"/>
                </a:solidFill>
              </a:rPr>
              <a:t>1:9-10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zh-CN" b="1" u="sng" dirty="0"/>
              <a:t>1:9-10</a:t>
            </a:r>
            <a:r>
              <a:rPr lang="zh-CN" altLang="en-US" dirty="0" smtClean="0"/>
              <a:t>“</a:t>
            </a:r>
            <a:r>
              <a:rPr lang="en-US" altLang="zh-TW" dirty="0"/>
              <a:t>9</a:t>
            </a:r>
            <a:r>
              <a:rPr lang="zh-TW" altLang="en-US" dirty="0"/>
              <a:t>已有的事後必再有；已行的事後必再行。</a:t>
            </a:r>
            <a:r>
              <a:rPr lang="zh-TW" altLang="en-US" dirty="0">
                <a:solidFill>
                  <a:srgbClr val="FFFF00"/>
                </a:solidFill>
              </a:rPr>
              <a:t>日光之下並無新事</a:t>
            </a:r>
            <a:r>
              <a:rPr lang="zh-TW" altLang="en-US" dirty="0"/>
              <a:t>。</a:t>
            </a:r>
            <a:r>
              <a:rPr lang="en-US" altLang="zh-TW" dirty="0"/>
              <a:t>10</a:t>
            </a:r>
            <a:r>
              <a:rPr lang="zh-TW" altLang="en-US" dirty="0"/>
              <a:t>豈有一件事人能指著說這是新的？哪知，在我們以前的世代早已有了。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不是指</a:t>
            </a:r>
            <a:r>
              <a:rPr lang="zh-CN" altLang="en-US" dirty="0" smtClean="0">
                <a:solidFill>
                  <a:srgbClr val="00FF00"/>
                </a:solidFill>
              </a:rPr>
              <a:t>新的發明</a:t>
            </a:r>
            <a:r>
              <a:rPr lang="zh-CN" altLang="en-US" dirty="0" smtClean="0"/>
              <a:t>，而是指</a:t>
            </a:r>
            <a:r>
              <a:rPr lang="zh-CN" altLang="en-US" dirty="0" smtClean="0">
                <a:solidFill>
                  <a:srgbClr val="FFFF00"/>
                </a:solidFill>
              </a:rPr>
              <a:t>人生</a:t>
            </a:r>
            <a:r>
              <a:rPr lang="zh-CN" altLang="en-US" dirty="0">
                <a:solidFill>
                  <a:srgbClr val="FFFF00"/>
                </a:solidFill>
              </a:rPr>
              <a:t>的經</a:t>
            </a:r>
            <a:r>
              <a:rPr lang="zh-CN" altLang="en-US" dirty="0" smtClean="0">
                <a:solidFill>
                  <a:srgbClr val="FFFF00"/>
                </a:solidFill>
              </a:rPr>
              <a:t>歷</a:t>
            </a:r>
            <a:r>
              <a:rPr lang="zh-CN" altLang="en-US" dirty="0"/>
              <a:t>歷世歷代</a:t>
            </a:r>
            <a:r>
              <a:rPr lang="zh-CN" altLang="en-US" dirty="0" smtClean="0"/>
              <a:t>都是</a:t>
            </a:r>
            <a:r>
              <a:rPr lang="zh-CN" altLang="en-US" dirty="0"/>
              <a:t>一樣</a:t>
            </a:r>
            <a:r>
              <a:rPr lang="zh-CN" altLang="en-US" dirty="0" smtClean="0"/>
              <a:t>的 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FFFF"/>
                </a:solidFill>
              </a:rPr>
              <a:t>人的勞碌無法改變人生的本質</a:t>
            </a:r>
            <a:r>
              <a:rPr lang="zh-CN" altLang="en-US" dirty="0" smtClean="0"/>
              <a:t>，</a:t>
            </a:r>
            <a:r>
              <a:rPr lang="zh-TW" altLang="en-US" dirty="0"/>
              <a:t>人性的罪惡，社會的不公，</a:t>
            </a:r>
            <a:r>
              <a:rPr lang="zh-TW" altLang="en-US" dirty="0" smtClean="0"/>
              <a:t>疾病</a:t>
            </a:r>
            <a:r>
              <a:rPr lang="zh-CN" altLang="en-US" dirty="0" smtClean="0"/>
              <a:t>，</a:t>
            </a:r>
            <a:r>
              <a:rPr lang="zh-TW" altLang="en-US" dirty="0" smtClean="0"/>
              <a:t>痛苦</a:t>
            </a:r>
            <a:r>
              <a:rPr lang="zh-CN" altLang="en-US" dirty="0" smtClean="0"/>
              <a:t>，死亡都沒有改變過。因此勞碌有什麽意義呢？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理由五：</a:t>
            </a:r>
            <a:r>
              <a:rPr lang="zh-TW" altLang="en-US" sz="4000" dirty="0">
                <a:solidFill>
                  <a:srgbClr val="FFFF00"/>
                </a:solidFill>
              </a:rPr>
              <a:t>功績無人記</a:t>
            </a:r>
            <a:r>
              <a:rPr lang="zh-TW" altLang="en-US" sz="4000" dirty="0" smtClean="0">
                <a:solidFill>
                  <a:srgbClr val="FFFF00"/>
                </a:solidFill>
              </a:rPr>
              <a:t>念 </a:t>
            </a:r>
            <a:r>
              <a:rPr lang="en-US" altLang="zh-TW" sz="4000" dirty="0" smtClean="0">
                <a:solidFill>
                  <a:srgbClr val="FFFF00"/>
                </a:solidFill>
              </a:rPr>
              <a:t>(1:11)</a:t>
            </a:r>
          </a:p>
          <a:p>
            <a:r>
              <a:rPr lang="en-US" altLang="zh-CN" sz="4000" b="1" u="sng" dirty="0" smtClean="0"/>
              <a:t>1:11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已過的世代，無人記念；將來的世代，後來的人也不記念。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913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55679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Kaiser </a:t>
            </a:r>
            <a:r>
              <a:rPr lang="en-US" altLang="zh-CN" sz="3600" dirty="0" smtClean="0"/>
              <a:t>Permanente</a:t>
            </a:r>
            <a:r>
              <a:rPr lang="zh-CN" altLang="en-US" sz="3600" dirty="0" smtClean="0"/>
              <a:t>醫療機構</a:t>
            </a:r>
            <a:endParaRPr lang="en-US" altLang="zh-CN" sz="3600" dirty="0" smtClean="0"/>
          </a:p>
          <a:p>
            <a:r>
              <a:rPr lang="zh-CN" altLang="en-US" sz="3600" dirty="0" smtClean="0"/>
              <a:t>創始人</a:t>
            </a:r>
            <a:r>
              <a:rPr lang="en-US" altLang="zh-CN" sz="3600" dirty="0" smtClean="0">
                <a:solidFill>
                  <a:srgbClr val="FFFF00"/>
                </a:solidFill>
              </a:rPr>
              <a:t>Henry Kaiser</a:t>
            </a:r>
            <a:r>
              <a:rPr lang="zh-CN" altLang="en-US" sz="3600" dirty="0" smtClean="0"/>
              <a:t>，于</a:t>
            </a:r>
            <a:r>
              <a:rPr lang="en-US" altLang="zh-CN" sz="3600" dirty="0" smtClean="0">
                <a:solidFill>
                  <a:srgbClr val="FFFF00"/>
                </a:solidFill>
              </a:rPr>
              <a:t>1967</a:t>
            </a:r>
            <a:r>
              <a:rPr lang="zh-CN" altLang="en-US" sz="3600" dirty="0" smtClean="0"/>
              <a:t>年去世</a:t>
            </a:r>
            <a:endParaRPr lang="zh-CN" altLang="en-US" sz="3600" dirty="0"/>
          </a:p>
        </p:txBody>
      </p:sp>
      <p:pic>
        <p:nvPicPr>
          <p:cNvPr id="2050" name="Picture 2" descr="Providence, Kaiser Permanente announce plans to build new hospital in  Southern California | Healthcare Financ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3"/>
            <a:ext cx="9144000" cy="50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7189" y="5877272"/>
            <a:ext cx="5409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Alexander </a:t>
            </a:r>
            <a:r>
              <a:rPr lang="en-US" altLang="zh-CN" sz="3200" dirty="0" smtClean="0">
                <a:solidFill>
                  <a:schemeClr val="bg1"/>
                </a:solidFill>
              </a:rPr>
              <a:t>Fleming (1881-1955)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lexander Fleming | Biography, Education, Discovery, Nobel Prize, &amp; Facts | 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3" y="692696"/>
            <a:ext cx="6671155" cy="50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慈禧太后- 维基百科，自由的百科全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186"/>
            <a:ext cx="2808312" cy="45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apoleon: A Life,' by Andrew Roberts - The New York Ti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/>
          <a:stretch/>
        </p:blipFill>
        <p:spPr bwMode="auto">
          <a:xfrm>
            <a:off x="2987824" y="1061974"/>
            <a:ext cx="33121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orge Washington - Wikiped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12846" r="12028" b="15994"/>
          <a:stretch/>
        </p:blipFill>
        <p:spPr bwMode="auto">
          <a:xfrm>
            <a:off x="6412623" y="2014496"/>
            <a:ext cx="2707566" cy="34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理由五：</a:t>
            </a:r>
            <a:r>
              <a:rPr lang="zh-TW" altLang="en-US" sz="4000" dirty="0">
                <a:solidFill>
                  <a:srgbClr val="FFFF00"/>
                </a:solidFill>
              </a:rPr>
              <a:t>功績無人記</a:t>
            </a:r>
            <a:r>
              <a:rPr lang="zh-TW" altLang="en-US" sz="4000" dirty="0" smtClean="0">
                <a:solidFill>
                  <a:srgbClr val="FFFF00"/>
                </a:solidFill>
              </a:rPr>
              <a:t>念 </a:t>
            </a:r>
            <a:r>
              <a:rPr lang="en-US" altLang="zh-TW" sz="4000" dirty="0" smtClean="0">
                <a:solidFill>
                  <a:srgbClr val="FFFF00"/>
                </a:solidFill>
              </a:rPr>
              <a:t>(1:11)</a:t>
            </a:r>
          </a:p>
          <a:p>
            <a:r>
              <a:rPr lang="en-US" altLang="zh-CN" sz="4000" b="1" u="sng" dirty="0" smtClean="0"/>
              <a:t>1:11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已過的世代，無人記念；將來的世代，後來的人也不記念。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/>
              <a:t>不要想著把“名垂青史”作爲人生的意義</a:t>
            </a:r>
            <a:endParaRPr lang="en-US" altLang="zh-CN" sz="3600" dirty="0"/>
          </a:p>
          <a:p>
            <a:pPr lvl="1"/>
            <a:r>
              <a:rPr lang="zh-CN" altLang="en-US" sz="3600" dirty="0"/>
              <a:t>後來的世代是</a:t>
            </a:r>
            <a:r>
              <a:rPr lang="zh-CN" altLang="en-US" sz="3600" dirty="0">
                <a:solidFill>
                  <a:srgbClr val="FFFF00"/>
                </a:solidFill>
              </a:rPr>
              <a:t>不會記念</a:t>
            </a:r>
            <a:r>
              <a:rPr lang="zh-CN" altLang="en-US" sz="3600" dirty="0"/>
              <a:t>的</a:t>
            </a:r>
            <a:endParaRPr lang="en-US" altLang="zh-CN" sz="3600" dirty="0" smtClean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672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所羅門談人生的意義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所羅門寫的</a:t>
            </a:r>
            <a:r>
              <a:rPr lang="en-US" altLang="zh-CN" sz="3600" dirty="0" smtClean="0"/>
              <a:t>《</a:t>
            </a:r>
            <a:r>
              <a:rPr lang="zh-CN" altLang="en-US" sz="3600" dirty="0" smtClean="0">
                <a:solidFill>
                  <a:srgbClr val="FFFF00"/>
                </a:solidFill>
              </a:rPr>
              <a:t>傳道書</a:t>
            </a:r>
            <a:r>
              <a:rPr lang="en-US" altLang="zh-CN" sz="3600" dirty="0" smtClean="0"/>
              <a:t>》</a:t>
            </a:r>
            <a:r>
              <a:rPr lang="zh-CN" altLang="en-US" sz="3600" dirty="0" smtClean="0"/>
              <a:t>就是探討</a:t>
            </a:r>
            <a:r>
              <a:rPr lang="zh-CN" altLang="en-US" sz="3600" dirty="0" smtClean="0">
                <a:solidFill>
                  <a:srgbClr val="FFFF00"/>
                </a:solidFill>
              </a:rPr>
              <a:t>人生的意義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/>
              <a:t>所羅</a:t>
            </a:r>
            <a:r>
              <a:rPr lang="zh-CN" altLang="en-US" sz="3600" dirty="0" smtClean="0"/>
              <a:t>門是以色列歷史上</a:t>
            </a:r>
            <a:r>
              <a:rPr lang="zh-CN" altLang="en-US" sz="3600" dirty="0" smtClean="0">
                <a:solidFill>
                  <a:srgbClr val="FFFF00"/>
                </a:solidFill>
              </a:rPr>
              <a:t>最有能力的君王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 smtClean="0"/>
              <a:t>神賜給他</a:t>
            </a:r>
            <a:r>
              <a:rPr lang="zh-CN" altLang="en-US" sz="3600" dirty="0" smtClean="0">
                <a:solidFill>
                  <a:srgbClr val="FFFF00"/>
                </a:solidFill>
              </a:rPr>
              <a:t>極大的智慧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/>
              <a:t>所羅</a:t>
            </a:r>
            <a:r>
              <a:rPr lang="zh-CN" altLang="en-US" sz="3600" dirty="0" smtClean="0"/>
              <a:t>門也</a:t>
            </a:r>
            <a:r>
              <a:rPr lang="zh-CN" altLang="en-US" sz="3600" dirty="0" smtClean="0">
                <a:solidFill>
                  <a:srgbClr val="FFFF00"/>
                </a:solidFill>
              </a:rPr>
              <a:t>擅於治國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b="1" u="sng" dirty="0" smtClean="0"/>
              <a:t>列王記上</a:t>
            </a:r>
            <a:r>
              <a:rPr lang="en-US" altLang="zh-TW" sz="3200" b="1" u="sng" dirty="0" smtClean="0"/>
              <a:t>4:21</a:t>
            </a:r>
            <a:r>
              <a:rPr lang="en-US" altLang="zh-TW" sz="3200" dirty="0" smtClean="0"/>
              <a:t> </a:t>
            </a:r>
            <a:r>
              <a:rPr lang="zh-CN" altLang="en-US" sz="3200" dirty="0" smtClean="0"/>
              <a:t>“</a:t>
            </a:r>
            <a:r>
              <a:rPr lang="zh-TW" altLang="en-US" sz="3200" dirty="0" smtClean="0"/>
              <a:t>所</a:t>
            </a:r>
            <a:r>
              <a:rPr lang="zh-TW" altLang="en-US" sz="3200" dirty="0"/>
              <a:t>羅門統管諸國，從大河到非利士地，直到埃及的邊界。所羅門在世的日子，這些國都進貢服事他。”</a:t>
            </a:r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8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人生歷程 </a:t>
            </a:r>
            <a:r>
              <a:rPr lang="en-US" altLang="zh-CN" dirty="0"/>
              <a:t>(1:1-11)</a:t>
            </a:r>
            <a:br>
              <a:rPr lang="en-US" altLang="zh-CN" dirty="0"/>
            </a:br>
            <a:r>
              <a:rPr lang="zh-TW" altLang="en-US" dirty="0" smtClean="0"/>
              <a:t>沒有意義的五個理由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理由一：人生太過短暫 </a:t>
            </a:r>
            <a:r>
              <a:rPr lang="en-US" altLang="zh-CN" sz="3600" dirty="0"/>
              <a:t>(1:4)</a:t>
            </a:r>
          </a:p>
          <a:p>
            <a:r>
              <a:rPr lang="zh-TW" altLang="en-US" sz="3600" dirty="0"/>
              <a:t>理由</a:t>
            </a:r>
            <a:r>
              <a:rPr lang="zh-CN" altLang="en-US" sz="3600" dirty="0"/>
              <a:t>二</a:t>
            </a:r>
            <a:r>
              <a:rPr lang="zh-TW" altLang="en-US" sz="3600" dirty="0"/>
              <a:t>：人生是周而復始的重複 </a:t>
            </a:r>
            <a:r>
              <a:rPr lang="en-US" altLang="zh-TW" sz="3600" dirty="0"/>
              <a:t>(</a:t>
            </a:r>
            <a:r>
              <a:rPr lang="en-US" altLang="zh-CN" sz="3600" dirty="0"/>
              <a:t>1:5-8a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/>
              <a:t>理由</a:t>
            </a:r>
            <a:r>
              <a:rPr lang="zh-CN" altLang="en-US" sz="3600" dirty="0"/>
              <a:t>三</a:t>
            </a:r>
            <a:r>
              <a:rPr lang="zh-TW" altLang="en-US" sz="3600" dirty="0"/>
              <a:t>：沒有長久滿足 </a:t>
            </a:r>
            <a:r>
              <a:rPr lang="en-US" altLang="zh-TW" sz="3600" dirty="0"/>
              <a:t>(1:8b)</a:t>
            </a:r>
          </a:p>
          <a:p>
            <a:r>
              <a:rPr lang="zh-CN" altLang="en-US" sz="3600" dirty="0"/>
              <a:t>理由</a:t>
            </a:r>
            <a:r>
              <a:rPr lang="zh-TW" altLang="en-US" sz="3600" dirty="0"/>
              <a:t>四</a:t>
            </a:r>
            <a:r>
              <a:rPr lang="zh-CN" altLang="en-US" sz="3600" dirty="0"/>
              <a:t>：</a:t>
            </a:r>
            <a:r>
              <a:rPr lang="zh-TW" altLang="en-US" sz="3600" dirty="0"/>
              <a:t>世上沒有新事</a:t>
            </a:r>
            <a:r>
              <a:rPr lang="zh-CN" altLang="en-US" sz="3600" dirty="0"/>
              <a:t>，人生的經歷始終都是一樣</a:t>
            </a:r>
            <a:r>
              <a:rPr lang="en-US" altLang="zh-TW" sz="3600" dirty="0"/>
              <a:t>(</a:t>
            </a:r>
            <a:r>
              <a:rPr lang="en-US" altLang="zh-CN" sz="3600" dirty="0"/>
              <a:t>1:9-10</a:t>
            </a:r>
            <a:r>
              <a:rPr lang="en-US" altLang="zh-TW" sz="3600" dirty="0"/>
              <a:t>)</a:t>
            </a:r>
          </a:p>
          <a:p>
            <a:r>
              <a:rPr lang="zh-CN" altLang="en-US" sz="3600" dirty="0"/>
              <a:t>理由五：</a:t>
            </a:r>
            <a:r>
              <a:rPr lang="zh-TW" altLang="en-US" sz="3600" dirty="0"/>
              <a:t>功績無人記念 </a:t>
            </a:r>
            <a:r>
              <a:rPr lang="en-US" altLang="zh-TW" sz="3600" dirty="0"/>
              <a:t>(1:11)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36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智慧 </a:t>
            </a:r>
            <a:r>
              <a:rPr lang="en-US" altLang="zh-CN" sz="4000" dirty="0">
                <a:solidFill>
                  <a:srgbClr val="FFFF00"/>
                </a:solidFill>
              </a:rPr>
              <a:t>(1:12-18)</a:t>
            </a:r>
          </a:p>
          <a:p>
            <a:r>
              <a:rPr lang="zh-CN" altLang="en-US" sz="4000" dirty="0" smtClean="0"/>
              <a:t>享</a:t>
            </a:r>
            <a:r>
              <a:rPr lang="zh-CN" altLang="en-US" sz="4000" dirty="0"/>
              <a:t>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 smtClean="0"/>
              <a:t>死亡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555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12</a:t>
            </a:r>
            <a:r>
              <a:rPr lang="zh-TW" altLang="en-US" dirty="0"/>
              <a:t>我傳道者在耶路撒冷作過以色列的王。 </a:t>
            </a:r>
            <a:r>
              <a:rPr lang="en-US" altLang="zh-TW" dirty="0"/>
              <a:t>13</a:t>
            </a:r>
            <a:r>
              <a:rPr lang="zh-TW" altLang="en-US" dirty="0"/>
              <a:t>我專心用智慧尋求、查究天下所做的一切事，乃</a:t>
            </a:r>
            <a:r>
              <a:rPr lang="zh-TW" altLang="en-US" dirty="0" smtClean="0"/>
              <a:t>知神</a:t>
            </a:r>
            <a:r>
              <a:rPr lang="zh-TW" altLang="en-US" dirty="0"/>
              <a:t>叫世人所經練的是極重的勞苦。 </a:t>
            </a:r>
            <a:r>
              <a:rPr lang="en-US" altLang="zh-TW" dirty="0"/>
              <a:t>14</a:t>
            </a:r>
            <a:r>
              <a:rPr lang="zh-TW" altLang="en-US" dirty="0"/>
              <a:t>我見日光之下所做的一切事，都是虛空，都是捕風。 </a:t>
            </a:r>
            <a:r>
              <a:rPr lang="en-US" altLang="zh-TW" dirty="0"/>
              <a:t>15</a:t>
            </a:r>
            <a:r>
              <a:rPr lang="zh-TW" altLang="en-US" dirty="0"/>
              <a:t>彎曲的，不能變直；缺少的，不能足數。 </a:t>
            </a:r>
            <a:r>
              <a:rPr lang="en-US" altLang="zh-TW" dirty="0"/>
              <a:t>16</a:t>
            </a:r>
            <a:r>
              <a:rPr lang="zh-TW" altLang="en-US" dirty="0"/>
              <a:t>我心裡議論說：我得了大智慧，勝過我以前在耶路撒冷的眾人，而且我心中多經歷智慧和知識的事。 </a:t>
            </a:r>
            <a:r>
              <a:rPr lang="en-US" altLang="zh-TW" dirty="0"/>
              <a:t>17</a:t>
            </a:r>
            <a:r>
              <a:rPr lang="zh-TW" altLang="en-US" dirty="0"/>
              <a:t>我又專心察明智慧、狂妄，和愚昧，乃知這也是捕風。 </a:t>
            </a:r>
            <a:r>
              <a:rPr lang="en-US" altLang="zh-TW" dirty="0"/>
              <a:t>18</a:t>
            </a:r>
            <a:r>
              <a:rPr lang="zh-TW" altLang="en-US" dirty="0"/>
              <a:t>因為多有智慧，就多有愁煩；加增知識的，就加增憂傷。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17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b="1" u="sng" dirty="0" smtClean="0"/>
              <a:t>1:12-13</a:t>
            </a:r>
            <a:r>
              <a:rPr lang="en-US" altLang="zh-CN" sz="4000" b="1" u="sng" dirty="0" smtClean="0"/>
              <a:t>a</a:t>
            </a:r>
            <a:r>
              <a:rPr lang="en-US" altLang="zh-TW" sz="4000" dirty="0" smtClean="0"/>
              <a:t> </a:t>
            </a:r>
            <a:r>
              <a:rPr lang="zh-CN" altLang="en-US" sz="4000" dirty="0" smtClean="0"/>
              <a:t>“</a:t>
            </a:r>
            <a:r>
              <a:rPr lang="en-US" altLang="zh-TW" sz="4000" dirty="0" smtClean="0"/>
              <a:t>12</a:t>
            </a:r>
            <a:r>
              <a:rPr lang="zh-TW" altLang="en-US" sz="4000" dirty="0"/>
              <a:t>我傳道者在耶路撒冷</a:t>
            </a:r>
            <a:r>
              <a:rPr lang="zh-TW" altLang="en-US" sz="4000" dirty="0">
                <a:solidFill>
                  <a:srgbClr val="FFC000"/>
                </a:solidFill>
              </a:rPr>
              <a:t>作</a:t>
            </a:r>
            <a:r>
              <a:rPr lang="zh-TW" altLang="en-US" sz="4000" dirty="0" smtClean="0">
                <a:solidFill>
                  <a:srgbClr val="FFC000"/>
                </a:solidFill>
              </a:rPr>
              <a:t>過</a:t>
            </a:r>
            <a:r>
              <a:rPr lang="zh-TW" altLang="en-US" sz="4000" dirty="0" smtClean="0"/>
              <a:t>以色列</a:t>
            </a:r>
            <a:r>
              <a:rPr lang="zh-TW" altLang="en-US" sz="4000" dirty="0"/>
              <a:t>的王。 </a:t>
            </a:r>
            <a:r>
              <a:rPr lang="en-US" altLang="zh-TW" sz="4000" dirty="0" smtClean="0"/>
              <a:t>13</a:t>
            </a:r>
            <a:r>
              <a:rPr lang="en-US" altLang="zh-CN" sz="4000" dirty="0" smtClean="0"/>
              <a:t>a</a:t>
            </a:r>
            <a:r>
              <a:rPr lang="zh-TW" altLang="en-US" sz="4000" dirty="0" smtClean="0"/>
              <a:t>我</a:t>
            </a:r>
            <a:r>
              <a:rPr lang="zh-TW" altLang="en-US" sz="4000" dirty="0">
                <a:solidFill>
                  <a:srgbClr val="00FFFF"/>
                </a:solidFill>
              </a:rPr>
              <a:t>專心用智慧</a:t>
            </a:r>
            <a:r>
              <a:rPr lang="zh-TW" altLang="en-US" sz="4000" dirty="0">
                <a:solidFill>
                  <a:srgbClr val="FFFF00"/>
                </a:solidFill>
              </a:rPr>
              <a:t>尋求</a:t>
            </a:r>
            <a:r>
              <a:rPr lang="zh-TW" altLang="en-US" sz="4000" dirty="0"/>
              <a:t>、</a:t>
            </a:r>
            <a:r>
              <a:rPr lang="zh-TW" altLang="en-US" sz="4000" dirty="0">
                <a:solidFill>
                  <a:srgbClr val="FFFF00"/>
                </a:solidFill>
              </a:rPr>
              <a:t>查究</a:t>
            </a:r>
            <a:r>
              <a:rPr lang="zh-TW" altLang="en-US" sz="4000" dirty="0"/>
              <a:t>天下所做的一切</a:t>
            </a:r>
            <a:r>
              <a:rPr lang="zh-TW" altLang="en-US" sz="4000" dirty="0" smtClean="0"/>
              <a:t>事</a:t>
            </a:r>
            <a:r>
              <a:rPr lang="zh-CN" altLang="en-US" sz="4000" dirty="0" smtClean="0"/>
              <a:t>，”</a:t>
            </a:r>
            <a:endParaRPr lang="en-US" altLang="zh-CN" sz="4000" dirty="0" smtClean="0"/>
          </a:p>
          <a:p>
            <a:pPr lvl="1"/>
            <a:r>
              <a:rPr lang="zh-CN" altLang="en-US" sz="3600" dirty="0" smtClean="0">
                <a:solidFill>
                  <a:srgbClr val="FFC000"/>
                </a:solidFill>
              </a:rPr>
              <a:t>“作過”</a:t>
            </a:r>
            <a:r>
              <a:rPr lang="zh-CN" altLang="en-US" sz="3600" dirty="0" smtClean="0"/>
              <a:t>翻譯錯誤，應該是</a:t>
            </a:r>
            <a:r>
              <a:rPr lang="zh-CN" altLang="en-US" sz="3600" dirty="0" smtClean="0">
                <a:solidFill>
                  <a:srgbClr val="FFFF00"/>
                </a:solidFill>
              </a:rPr>
              <a:t>“作”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尋求</a:t>
            </a:r>
            <a:r>
              <a:rPr lang="zh-CN" altLang="en-US" sz="3600" dirty="0"/>
              <a:t>”</a:t>
            </a:r>
            <a:r>
              <a:rPr lang="en-US" altLang="zh-CN" sz="3600" dirty="0"/>
              <a:t>= </a:t>
            </a:r>
            <a:r>
              <a:rPr lang="zh-CN" altLang="en-US" sz="3600" dirty="0" smtClean="0"/>
              <a:t>深入</a:t>
            </a:r>
            <a:r>
              <a:rPr lang="zh-CN" altLang="en-US" sz="3600" dirty="0"/>
              <a:t>的研究 </a:t>
            </a:r>
            <a:r>
              <a:rPr lang="en-US" altLang="zh-CN" sz="3600" dirty="0"/>
              <a:t>(</a:t>
            </a:r>
            <a:r>
              <a:rPr lang="zh-CN" altLang="en-US" sz="3600" dirty="0">
                <a:solidFill>
                  <a:srgbClr val="FFFF00"/>
                </a:solidFill>
              </a:rPr>
              <a:t>深度</a:t>
            </a:r>
            <a:r>
              <a:rPr lang="en-US" altLang="zh-CN" sz="3600" dirty="0" smtClean="0"/>
              <a:t>)</a:t>
            </a:r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查究</a:t>
            </a:r>
            <a:r>
              <a:rPr lang="zh-CN" altLang="en-US" sz="3600" dirty="0"/>
              <a:t>”</a:t>
            </a:r>
            <a:r>
              <a:rPr lang="en-US" altLang="zh-CN" sz="3600" dirty="0"/>
              <a:t>= </a:t>
            </a:r>
            <a:r>
              <a:rPr lang="zh-CN" altLang="en-US" sz="3600" dirty="0"/>
              <a:t>廣汎的探索 </a:t>
            </a:r>
            <a:r>
              <a:rPr lang="en-US" altLang="zh-CN" sz="3600" dirty="0"/>
              <a:t>(</a:t>
            </a:r>
            <a:r>
              <a:rPr lang="zh-CN" altLang="en-US" sz="3600" dirty="0">
                <a:solidFill>
                  <a:srgbClr val="FFFF00"/>
                </a:solidFill>
              </a:rPr>
              <a:t>廣度</a:t>
            </a:r>
            <a:r>
              <a:rPr lang="en-US" altLang="zh-CN" sz="3600" dirty="0" smtClean="0"/>
              <a:t>)</a:t>
            </a:r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00FFFF"/>
                </a:solidFill>
              </a:rPr>
              <a:t>專</a:t>
            </a:r>
            <a:r>
              <a:rPr lang="zh-TW" altLang="en-US" sz="3600" dirty="0" smtClean="0">
                <a:solidFill>
                  <a:srgbClr val="00FFFF"/>
                </a:solidFill>
              </a:rPr>
              <a:t>心</a:t>
            </a:r>
            <a:r>
              <a:rPr lang="zh-TW" altLang="en-US" sz="3600" dirty="0">
                <a:solidFill>
                  <a:srgbClr val="00FFFF"/>
                </a:solidFill>
              </a:rPr>
              <a:t>用智慧</a:t>
            </a:r>
            <a:r>
              <a:rPr lang="zh-CN" altLang="en-US" sz="3600" dirty="0" smtClean="0"/>
              <a:t>”</a:t>
            </a:r>
            <a:r>
              <a:rPr lang="en-US" altLang="zh-CN" sz="3600" dirty="0"/>
              <a:t>= 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不是隨便思考一下，而是</a:t>
            </a:r>
            <a:r>
              <a:rPr lang="zh-CN" altLang="en-US" sz="3600" dirty="0" smtClean="0">
                <a:solidFill>
                  <a:srgbClr val="00FFFF"/>
                </a:solidFill>
              </a:rPr>
              <a:t>全</a:t>
            </a:r>
            <a:r>
              <a:rPr lang="zh-CN" altLang="en-US" sz="3600" dirty="0">
                <a:solidFill>
                  <a:srgbClr val="00FFFF"/>
                </a:solidFill>
              </a:rPr>
              <a:t>心投入的研究項目</a:t>
            </a:r>
          </a:p>
        </p:txBody>
      </p:sp>
    </p:spTree>
    <p:extLst>
      <p:ext uri="{BB962C8B-B14F-4D97-AF65-F5344CB8AC3E}">
        <p14:creationId xmlns:p14="http://schemas.microsoft.com/office/powerpoint/2010/main" val="5443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zh-CN" altLang="en-US" dirty="0"/>
              <a:t>用</a:t>
            </a:r>
            <a:r>
              <a:rPr lang="zh-CN" altLang="en-US" dirty="0" smtClean="0"/>
              <a:t>智慧思考得到的</a:t>
            </a:r>
            <a:r>
              <a:rPr lang="zh-CN" altLang="en-US" u="sng" dirty="0" smtClean="0"/>
              <a:t>四個結論</a:t>
            </a:r>
            <a:endParaRPr lang="zh-CN" altLang="en-US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sz="3600" dirty="0">
                <a:solidFill>
                  <a:srgbClr val="FFFF00"/>
                </a:solidFill>
              </a:rPr>
              <a:t>第一個結論</a:t>
            </a:r>
            <a:r>
              <a:rPr lang="zh-CN" altLang="en-US" sz="3600" dirty="0" smtClean="0">
                <a:solidFill>
                  <a:srgbClr val="FFFF00"/>
                </a:solidFill>
              </a:rPr>
              <a:t>：神讓人活得很辛苦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(1:13b)</a:t>
            </a:r>
          </a:p>
          <a:p>
            <a:r>
              <a:rPr lang="en-US" altLang="zh-CN" sz="3600" b="1" u="sng" dirty="0" smtClean="0"/>
              <a:t>1:13b</a:t>
            </a:r>
            <a:r>
              <a:rPr lang="zh-CN" altLang="en-US" sz="3600" dirty="0" smtClean="0"/>
              <a:t>“</a:t>
            </a:r>
            <a:r>
              <a:rPr lang="zh-TW" altLang="en-US" sz="3600" dirty="0"/>
              <a:t>乃</a:t>
            </a:r>
            <a:r>
              <a:rPr lang="zh-TW" altLang="en-US" sz="3600" dirty="0" smtClean="0"/>
              <a:t>知神</a:t>
            </a:r>
            <a:r>
              <a:rPr lang="zh-TW" altLang="en-US" sz="3600" dirty="0"/>
              <a:t>叫世人所經練的是極重的勞苦。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b="1" u="sng" dirty="0"/>
              <a:t>新譯本</a:t>
            </a:r>
            <a:r>
              <a:rPr lang="zh-CN" altLang="en-US" sz="3600" dirty="0"/>
              <a:t>“</a:t>
            </a:r>
            <a:r>
              <a:rPr lang="zh-TW" altLang="en-US" sz="3600" dirty="0"/>
              <a:t>原來神給予世人的，</a:t>
            </a:r>
            <a:r>
              <a:rPr lang="zh-TW" altLang="en-US" sz="3600" dirty="0">
                <a:solidFill>
                  <a:srgbClr val="FFFF00"/>
                </a:solidFill>
              </a:rPr>
              <a:t>是勞苦的擔子</a:t>
            </a:r>
            <a:r>
              <a:rPr lang="zh-TW" altLang="en-US" sz="3600" dirty="0"/>
              <a:t>，叫他們為此煩惱。</a:t>
            </a:r>
            <a:r>
              <a:rPr lang="zh-CN" altLang="en-US" sz="3600" dirty="0"/>
              <a:t>”</a:t>
            </a:r>
            <a:endParaRPr lang="en-US" altLang="zh-CN" sz="3600" dirty="0"/>
          </a:p>
          <a:p>
            <a:pPr lvl="1"/>
            <a:r>
              <a:rPr lang="zh-CN" altLang="en-US" sz="3200" dirty="0" smtClean="0"/>
              <a:t>原文“</a:t>
            </a:r>
            <a:r>
              <a:rPr lang="zh-TW" altLang="en-US" sz="3200" dirty="0">
                <a:solidFill>
                  <a:srgbClr val="FFFF00"/>
                </a:solidFill>
              </a:rPr>
              <a:t>擔子</a:t>
            </a:r>
            <a:r>
              <a:rPr lang="zh-CN" altLang="en-US" sz="3200" dirty="0"/>
              <a:t>”為單數 </a:t>
            </a:r>
            <a:endParaRPr lang="en-US" altLang="zh-CN" sz="3200" dirty="0"/>
          </a:p>
          <a:p>
            <a:pPr lvl="1"/>
            <a:r>
              <a:rPr lang="zh-CN" altLang="en-US" sz="3200" dirty="0">
                <a:solidFill>
                  <a:srgbClr val="FFFF00"/>
                </a:solidFill>
              </a:rPr>
              <a:t>整個人生</a:t>
            </a:r>
            <a:r>
              <a:rPr lang="zh-CN" altLang="en-US" sz="3200" dirty="0"/>
              <a:t>是一個</a:t>
            </a:r>
            <a:r>
              <a:rPr lang="zh-CN" altLang="en-US" sz="3200" dirty="0">
                <a:solidFill>
                  <a:srgbClr val="FFFF00"/>
                </a:solidFill>
              </a:rPr>
              <a:t>勞苦的重擔</a:t>
            </a:r>
            <a:endParaRPr lang="en-US" altLang="zh-CN" sz="32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5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Why Miners Risk Their Lives to Get Sulfur From an Active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76672"/>
            <a:ext cx="8136904" cy="60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Asian Worker Carrying Baskets Of Sulfur In Ijen Volcano Stock Photo - 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zh-CN" altLang="en-US" dirty="0"/>
              <a:t>用</a:t>
            </a:r>
            <a:r>
              <a:rPr lang="zh-CN" altLang="en-US" dirty="0" smtClean="0"/>
              <a:t>智慧思考得到的</a:t>
            </a:r>
            <a:r>
              <a:rPr lang="zh-CN" altLang="en-US" u="sng" dirty="0" smtClean="0"/>
              <a:t>四個結論</a:t>
            </a:r>
            <a:endParaRPr lang="zh-CN" altLang="en-US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第一個結論</a:t>
            </a:r>
            <a:r>
              <a:rPr lang="zh-CN" altLang="en-US" sz="3600" dirty="0" smtClean="0">
                <a:solidFill>
                  <a:srgbClr val="FFFF00"/>
                </a:solidFill>
              </a:rPr>
              <a:t>：神讓人活得很辛苦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(1:13b)</a:t>
            </a:r>
          </a:p>
          <a:p>
            <a:r>
              <a:rPr lang="en-US" altLang="zh-CN" sz="3600" b="1" u="sng" dirty="0" smtClean="0"/>
              <a:t>1:13b</a:t>
            </a:r>
            <a:r>
              <a:rPr lang="zh-CN" altLang="en-US" sz="3600" b="1" u="sng" dirty="0" smtClean="0"/>
              <a:t>新</a:t>
            </a:r>
            <a:r>
              <a:rPr lang="zh-CN" altLang="en-US" sz="3600" b="1" u="sng" dirty="0"/>
              <a:t>譯本</a:t>
            </a:r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00FFFF"/>
                </a:solidFill>
              </a:rPr>
              <a:t>原來神給予世人的</a:t>
            </a:r>
            <a:r>
              <a:rPr lang="zh-TW" altLang="en-US" sz="3600" dirty="0"/>
              <a:t>，是</a:t>
            </a:r>
            <a:r>
              <a:rPr lang="zh-TW" altLang="en-US" sz="3600" dirty="0">
                <a:solidFill>
                  <a:srgbClr val="FFFF00"/>
                </a:solidFill>
              </a:rPr>
              <a:t>勞苦的擔子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00FF00"/>
                </a:solidFill>
              </a:rPr>
              <a:t>叫他們為此煩惱</a:t>
            </a:r>
            <a:r>
              <a:rPr lang="zh-TW" altLang="en-US" sz="3600" dirty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dirty="0" smtClean="0"/>
              <a:t>智慧</a:t>
            </a:r>
            <a:r>
              <a:rPr lang="zh-CN" altLang="en-US" sz="3600" dirty="0"/>
              <a:t>沒</a:t>
            </a:r>
            <a:r>
              <a:rPr lang="zh-CN" altLang="en-US" sz="3600" dirty="0" smtClean="0"/>
              <a:t>有讓所羅門看到人生的意義，只看到</a:t>
            </a:r>
            <a:r>
              <a:rPr lang="zh-CN" altLang="en-US" sz="3600" dirty="0" smtClean="0">
                <a:solidFill>
                  <a:srgbClr val="FFFF00"/>
                </a:solidFill>
              </a:rPr>
              <a:t>人生的辛苦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/>
              <a:t>這</a:t>
            </a:r>
            <a:r>
              <a:rPr lang="zh-CN" altLang="en-US" sz="3600" dirty="0" smtClean="0"/>
              <a:t>個辛苦是神給人的 </a:t>
            </a:r>
            <a:r>
              <a:rPr lang="en-US" altLang="zh-CN" sz="3600" dirty="0" smtClean="0"/>
              <a:t>(</a:t>
            </a:r>
            <a:r>
              <a:rPr lang="zh-CN" altLang="en-US" sz="3600" dirty="0" smtClean="0">
                <a:solidFill>
                  <a:srgbClr val="00FFFF"/>
                </a:solidFill>
              </a:rPr>
              <a:t>神咒詛了世界</a:t>
            </a:r>
            <a:r>
              <a:rPr lang="en-US" altLang="zh-CN" sz="3600" dirty="0" smtClean="0"/>
              <a:t>)</a:t>
            </a:r>
          </a:p>
          <a:p>
            <a:r>
              <a:rPr lang="zh-CN" altLang="en-US" sz="3600" dirty="0" smtClean="0"/>
              <a:t>目的是“</a:t>
            </a:r>
            <a:r>
              <a:rPr lang="zh-TW" altLang="en-US" sz="3600" dirty="0">
                <a:solidFill>
                  <a:srgbClr val="00FF00"/>
                </a:solidFill>
              </a:rPr>
              <a:t>叫他們為此煩惱</a:t>
            </a:r>
            <a:r>
              <a:rPr lang="zh-CN" altLang="en-US" sz="3600" dirty="0" smtClean="0"/>
              <a:t>”，煩惱之後才會思考人生，最終回轉歸向神。</a:t>
            </a:r>
            <a:endParaRPr lang="en-US" altLang="zh-CN" sz="3600" dirty="0" smtClean="0"/>
          </a:p>
          <a:p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第二</a:t>
            </a:r>
            <a:r>
              <a:rPr lang="zh-TW" altLang="en-US" sz="4000" dirty="0">
                <a:solidFill>
                  <a:srgbClr val="FFFF00"/>
                </a:solidFill>
              </a:rPr>
              <a:t>個結論：人生沒有意</a:t>
            </a:r>
            <a:r>
              <a:rPr lang="zh-TW" altLang="en-US" sz="4000" dirty="0" smtClean="0">
                <a:solidFill>
                  <a:srgbClr val="FFFF00"/>
                </a:solidFill>
              </a:rPr>
              <a:t>義 </a:t>
            </a:r>
            <a:r>
              <a:rPr lang="en-US" altLang="zh-TW" sz="4000" dirty="0" smtClean="0">
                <a:solidFill>
                  <a:srgbClr val="FFFF00"/>
                </a:solidFill>
              </a:rPr>
              <a:t>(1:14)</a:t>
            </a:r>
          </a:p>
          <a:p>
            <a:r>
              <a:rPr lang="en-US" altLang="zh-CN" sz="4000" b="1" u="sng" dirty="0" smtClean="0"/>
              <a:t>1:14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我見日光之下所做的一切事，都是虛空，都是捕風。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2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第三個結論：智慧無法解決人生的難題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(1:15)</a:t>
            </a:r>
          </a:p>
          <a:p>
            <a:r>
              <a:rPr lang="en-US" altLang="zh-TW" sz="3600" b="1" u="sng" dirty="0" smtClean="0"/>
              <a:t>1:15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>
                <a:solidFill>
                  <a:srgbClr val="FFFF00"/>
                </a:solidFill>
              </a:rPr>
              <a:t>彎</a:t>
            </a:r>
            <a:r>
              <a:rPr lang="zh-TW" altLang="en-US" sz="3600" dirty="0">
                <a:solidFill>
                  <a:srgbClr val="FFFF00"/>
                </a:solidFill>
              </a:rPr>
              <a:t>曲的不能變直</a:t>
            </a:r>
            <a:r>
              <a:rPr lang="zh-TW" altLang="en-US" sz="3600" dirty="0"/>
              <a:t>，缺少的不能足</a:t>
            </a:r>
            <a:r>
              <a:rPr lang="zh-TW" altLang="en-US" sz="3600" dirty="0" smtClean="0"/>
              <a:t>數</a:t>
            </a:r>
            <a:r>
              <a:rPr lang="zh-CN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200" b="1" u="sng" dirty="0"/>
              <a:t>箴言</a:t>
            </a:r>
            <a:r>
              <a:rPr lang="en-US" altLang="zh-TW" sz="3200" b="1" u="sng" dirty="0"/>
              <a:t>21:8 </a:t>
            </a:r>
            <a:r>
              <a:rPr lang="en-US" altLang="zh-TW" sz="3200" dirty="0"/>
              <a:t>“</a:t>
            </a:r>
            <a:r>
              <a:rPr lang="zh-CN" altLang="en-US" sz="3200" dirty="0"/>
              <a:t>負罪之人的路，甚是</a:t>
            </a:r>
            <a:r>
              <a:rPr lang="zh-CN" altLang="en-US" sz="3200" dirty="0">
                <a:solidFill>
                  <a:srgbClr val="FFFF00"/>
                </a:solidFill>
              </a:rPr>
              <a:t>彎</a:t>
            </a:r>
            <a:r>
              <a:rPr lang="zh-CN" altLang="en-US" sz="3200" dirty="0" smtClean="0">
                <a:solidFill>
                  <a:srgbClr val="FFFF00"/>
                </a:solidFill>
              </a:rPr>
              <a:t>曲</a:t>
            </a:r>
            <a:r>
              <a:rPr lang="zh-CN" altLang="en-US" sz="3200" dirty="0" smtClean="0"/>
              <a:t>”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“</a:t>
            </a:r>
            <a:r>
              <a:rPr lang="zh-CN" altLang="en-US" sz="3200" dirty="0" smtClean="0">
                <a:solidFill>
                  <a:srgbClr val="FFFF00"/>
                </a:solidFill>
              </a:rPr>
              <a:t>彎曲</a:t>
            </a:r>
            <a:r>
              <a:rPr lang="zh-CN" altLang="en-US" sz="3200" dirty="0" smtClean="0"/>
              <a:t>”在詩歌和比喻中表示</a:t>
            </a:r>
            <a:r>
              <a:rPr lang="zh-CN" altLang="en-US" sz="3200" dirty="0" smtClean="0">
                <a:solidFill>
                  <a:srgbClr val="FFFF00"/>
                </a:solidFill>
              </a:rPr>
              <a:t>壞的意思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 smtClean="0">
                <a:solidFill>
                  <a:srgbClr val="00FFFF"/>
                </a:solidFill>
              </a:rPr>
              <a:t>這個世界是彎曲的</a:t>
            </a:r>
            <a:r>
              <a:rPr lang="en-US" altLang="zh-CN" sz="3200" dirty="0" smtClean="0">
                <a:solidFill>
                  <a:srgbClr val="00FFFF"/>
                </a:solidFill>
              </a:rPr>
              <a:t>(</a:t>
            </a:r>
            <a:r>
              <a:rPr lang="zh-CN" altLang="en-US" sz="3200" dirty="0" smtClean="0">
                <a:solidFill>
                  <a:srgbClr val="00FFFF"/>
                </a:solidFill>
              </a:rPr>
              <a:t>有問題</a:t>
            </a:r>
            <a:r>
              <a:rPr lang="en-US" altLang="zh-CN" sz="3200" dirty="0" smtClean="0">
                <a:solidFill>
                  <a:srgbClr val="00FFFF"/>
                </a:solidFill>
              </a:rPr>
              <a:t>)</a:t>
            </a:r>
            <a:r>
              <a:rPr lang="zh-CN" altLang="en-US" sz="3200" dirty="0" smtClean="0">
                <a:solidFill>
                  <a:srgbClr val="00FFFF"/>
                </a:solidFill>
              </a:rPr>
              <a:t>，但人不能拉直</a:t>
            </a:r>
            <a:endParaRPr lang="en-US" altLang="zh-CN" sz="3200" dirty="0" smtClean="0">
              <a:solidFill>
                <a:srgbClr val="00FFFF"/>
              </a:solidFill>
            </a:endParaRPr>
          </a:p>
          <a:p>
            <a:pPr lvl="1"/>
            <a:r>
              <a:rPr lang="zh-CN" altLang="en-US" sz="3200" b="1" u="sng" dirty="0" smtClean="0"/>
              <a:t>傳道書</a:t>
            </a:r>
            <a:r>
              <a:rPr lang="en-US" altLang="zh-TW" sz="3200" b="1" u="sng" dirty="0" smtClean="0"/>
              <a:t>7:13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“</a:t>
            </a:r>
            <a:r>
              <a:rPr lang="zh-CN" altLang="en-US" sz="3200" dirty="0"/>
              <a:t>你要察看神的作為，</a:t>
            </a:r>
            <a:r>
              <a:rPr lang="zh-CN" altLang="en-US" sz="3200" dirty="0">
                <a:solidFill>
                  <a:srgbClr val="00FFFF"/>
                </a:solidFill>
              </a:rPr>
              <a:t>因神使為曲的，誰能變為直呢？</a:t>
            </a:r>
            <a:r>
              <a:rPr lang="zh-CN" altLang="en-US" sz="3200" dirty="0"/>
              <a:t>”</a:t>
            </a:r>
            <a:endParaRPr lang="en-US" altLang="zh-TW" sz="32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90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u="sng" dirty="0" smtClean="0"/>
              <a:t>列王記上</a:t>
            </a:r>
            <a:r>
              <a:rPr lang="en-US" altLang="zh-TW" sz="3600" b="1" u="sng" dirty="0" smtClean="0"/>
              <a:t>3:1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所</a:t>
            </a:r>
            <a:r>
              <a:rPr lang="zh-TW" altLang="en-US" sz="3600" dirty="0"/>
              <a:t>羅門與埃及王法老結親，娶了法老的女兒為妻，接她進入大衛城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464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第三個結論：智慧無法解決人生的難題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(1:15)</a:t>
            </a:r>
          </a:p>
          <a:p>
            <a:r>
              <a:rPr lang="en-US" altLang="zh-TW" sz="3600" b="1" u="sng" dirty="0" smtClean="0"/>
              <a:t>1:15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/>
              <a:t>彎曲的不能變直，</a:t>
            </a:r>
            <a:r>
              <a:rPr lang="zh-TW" altLang="en-US" sz="3600" dirty="0">
                <a:solidFill>
                  <a:srgbClr val="FFFF00"/>
                </a:solidFill>
              </a:rPr>
              <a:t>缺少的</a:t>
            </a:r>
            <a:r>
              <a:rPr lang="zh-TW" altLang="en-US" sz="3600" dirty="0">
                <a:solidFill>
                  <a:srgbClr val="FFC000"/>
                </a:solidFill>
              </a:rPr>
              <a:t>不能足</a:t>
            </a:r>
            <a:r>
              <a:rPr lang="zh-TW" altLang="en-US" sz="3600" dirty="0" smtClean="0">
                <a:solidFill>
                  <a:srgbClr val="FFC000"/>
                </a:solidFill>
              </a:rPr>
              <a:t>數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b="1" u="sng" dirty="0"/>
              <a:t>新譯</a:t>
            </a:r>
            <a:r>
              <a:rPr lang="zh-CN" altLang="en-US" sz="3600" b="1" u="sng" dirty="0" smtClean="0"/>
              <a:t>本</a:t>
            </a:r>
            <a:r>
              <a:rPr lang="zh-CN" altLang="en-US" sz="3600" dirty="0" smtClean="0"/>
              <a:t>“</a:t>
            </a:r>
            <a:r>
              <a:rPr lang="zh-TW" altLang="en-US" sz="3600" dirty="0"/>
              <a:t>缺少的，不能數算</a:t>
            </a:r>
            <a:r>
              <a:rPr lang="zh-CN" altLang="en-US" sz="3600" dirty="0" smtClean="0"/>
              <a:t>”</a:t>
            </a:r>
            <a:endParaRPr lang="en-US" altLang="zh-TW" sz="3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300" dirty="0" smtClean="0"/>
              <a:t>請數一下有多少個蘋果？</a:t>
            </a:r>
            <a:r>
              <a:rPr lang="en-US" altLang="zh-CN" sz="5300" dirty="0" smtClean="0"/>
              <a:t/>
            </a:r>
            <a:br>
              <a:rPr lang="en-US" altLang="zh-CN" sz="5300" dirty="0" smtClean="0"/>
            </a:br>
            <a:r>
              <a:rPr lang="en-US" altLang="zh-CN" sz="3600" dirty="0" smtClean="0"/>
              <a:t>(</a:t>
            </a:r>
            <a:r>
              <a:rPr lang="zh-CN" altLang="en-US" sz="3600" u="sng" dirty="0" smtClean="0"/>
              <a:t>注意這是詩歌，不是在做數學題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USA P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4676"/>
            <a:ext cx="2016224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A P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016224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SA P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016224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SA P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87552"/>
            <a:ext cx="2016224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SA P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94676"/>
            <a:ext cx="2016224" cy="23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wber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17" y="2202764"/>
            <a:ext cx="2828933" cy="21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trawber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7460"/>
            <a:ext cx="2828933" cy="21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第三個結論：智慧無法解決人生的難題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(1:15)</a:t>
            </a:r>
          </a:p>
          <a:p>
            <a:r>
              <a:rPr lang="en-US" altLang="zh-TW" sz="3600" b="1" u="sng" dirty="0" smtClean="0"/>
              <a:t>1:15</a:t>
            </a:r>
            <a:r>
              <a:rPr lang="zh-CN" altLang="en-US" sz="3600" b="1" u="sng" dirty="0" smtClean="0"/>
              <a:t>新</a:t>
            </a:r>
            <a:r>
              <a:rPr lang="zh-CN" altLang="en-US" sz="3600" b="1" u="sng" dirty="0"/>
              <a:t>譯</a:t>
            </a:r>
            <a:r>
              <a:rPr lang="zh-CN" altLang="en-US" sz="3600" b="1" u="sng" dirty="0" smtClean="0"/>
              <a:t>本</a:t>
            </a:r>
            <a:r>
              <a:rPr lang="zh-CN" altLang="en-US" sz="3600" dirty="0" smtClean="0"/>
              <a:t>“</a:t>
            </a:r>
            <a:r>
              <a:rPr lang="zh-TW" altLang="en-US" sz="3600" dirty="0"/>
              <a:t>缺少的，</a:t>
            </a:r>
            <a:r>
              <a:rPr lang="zh-TW" altLang="en-US" sz="3600" dirty="0">
                <a:solidFill>
                  <a:srgbClr val="FFFF00"/>
                </a:solidFill>
              </a:rPr>
              <a:t>不能數算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dirty="0"/>
              <a:t>因爲</a:t>
            </a:r>
            <a:r>
              <a:rPr lang="zh-CN" altLang="en-US" sz="3600" dirty="0" smtClean="0"/>
              <a:t>缺少，所以憑著現有的信息，我</a:t>
            </a:r>
            <a:r>
              <a:rPr lang="zh-CN" altLang="en-US" sz="3600" dirty="0">
                <a:solidFill>
                  <a:srgbClr val="00FFFF"/>
                </a:solidFill>
              </a:rPr>
              <a:t>無法</a:t>
            </a:r>
            <a:r>
              <a:rPr lang="zh-CN" altLang="en-US" sz="3600" dirty="0" smtClean="0">
                <a:solidFill>
                  <a:srgbClr val="00FFFF"/>
                </a:solidFill>
              </a:rPr>
              <a:t>完成數</a:t>
            </a:r>
            <a:r>
              <a:rPr lang="zh-CN" altLang="en-US" sz="3600" dirty="0">
                <a:solidFill>
                  <a:srgbClr val="00FFFF"/>
                </a:solidFill>
              </a:rPr>
              <a:t>蘋果的任務</a:t>
            </a:r>
            <a:r>
              <a:rPr lang="en-US" altLang="zh-CN" sz="3600" dirty="0"/>
              <a:t>(</a:t>
            </a:r>
            <a:r>
              <a:rPr lang="zh-TW" altLang="en-US" sz="3600" dirty="0">
                <a:solidFill>
                  <a:srgbClr val="FFFF00"/>
                </a:solidFill>
              </a:rPr>
              <a:t>不能數算</a:t>
            </a:r>
            <a:r>
              <a:rPr lang="en-US" altLang="zh-CN" sz="3600" dirty="0"/>
              <a:t>)</a:t>
            </a:r>
            <a:endParaRPr lang="en-US" altLang="zh-TW" sz="3600" dirty="0"/>
          </a:p>
          <a:p>
            <a:r>
              <a:rPr lang="zh-TW" altLang="en-US" sz="3600" dirty="0"/>
              <a:t>當我們脫離神要尋找人生的意</a:t>
            </a:r>
            <a:r>
              <a:rPr lang="zh-TW" altLang="en-US" sz="3600" dirty="0" smtClean="0"/>
              <a:t>義</a:t>
            </a:r>
            <a:r>
              <a:rPr lang="zh-CN" altLang="en-US" sz="3600" dirty="0" smtClean="0"/>
              <a:t>，如果沒有神，</a:t>
            </a:r>
            <a:r>
              <a:rPr lang="zh-CN" altLang="en-US" sz="3600" dirty="0" smtClean="0">
                <a:solidFill>
                  <a:srgbClr val="00FFFF"/>
                </a:solidFill>
              </a:rPr>
              <a:t>我們手上的信息也是缺少的</a:t>
            </a:r>
            <a:r>
              <a:rPr lang="zh-CN" altLang="en-US" sz="3600" dirty="0" smtClean="0"/>
              <a:t>，因此</a:t>
            </a:r>
            <a:r>
              <a:rPr lang="zh-CN" altLang="en-US" sz="3600" dirty="0" smtClean="0">
                <a:solidFill>
                  <a:srgbClr val="00FFFF"/>
                </a:solidFill>
              </a:rPr>
              <a:t>我們不可能找到人生的意義</a:t>
            </a:r>
            <a:r>
              <a:rPr lang="zh-CN" altLang="en-US" sz="3600" dirty="0" smtClean="0"/>
              <a:t>。</a:t>
            </a:r>
            <a:endParaRPr lang="en-US" altLang="zh-TW" sz="3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7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第四個結論：</a:t>
            </a:r>
            <a:r>
              <a:rPr lang="zh-TW" altLang="en-US" sz="3600" dirty="0">
                <a:solidFill>
                  <a:srgbClr val="FFFF00"/>
                </a:solidFill>
              </a:rPr>
              <a:t>智慧</a:t>
            </a:r>
            <a:r>
              <a:rPr lang="zh-TW" altLang="en-US" sz="3600" dirty="0" smtClean="0">
                <a:solidFill>
                  <a:srgbClr val="FFFF00"/>
                </a:solidFill>
              </a:rPr>
              <a:t>增加煩惱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(1:16-18)</a:t>
            </a:r>
          </a:p>
          <a:p>
            <a:r>
              <a:rPr lang="en-US" altLang="zh-TW" sz="3600" b="1" u="sng" dirty="0" smtClean="0"/>
              <a:t>1:1</a:t>
            </a:r>
            <a:r>
              <a:rPr lang="en-US" altLang="zh-CN" sz="3600" b="1" u="sng" dirty="0" smtClean="0"/>
              <a:t>6-18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/>
              <a:t>16</a:t>
            </a:r>
            <a:r>
              <a:rPr lang="zh-TW" altLang="en-US" sz="3600" dirty="0"/>
              <a:t>我心裡議論說：我得了大智慧，勝過我以前在耶路撒冷的眾人，而且我心中多經歷智慧和知識的事。 </a:t>
            </a:r>
            <a:r>
              <a:rPr lang="en-US" altLang="zh-TW" sz="3600" dirty="0"/>
              <a:t>17</a:t>
            </a:r>
            <a:r>
              <a:rPr lang="zh-TW" altLang="en-US" sz="3600" dirty="0">
                <a:solidFill>
                  <a:srgbClr val="00FFFF"/>
                </a:solidFill>
              </a:rPr>
              <a:t>我又專心察明</a:t>
            </a:r>
            <a:r>
              <a:rPr lang="zh-TW" altLang="en-US" sz="3600" u="sng" dirty="0">
                <a:solidFill>
                  <a:srgbClr val="00FFFF"/>
                </a:solidFill>
              </a:rPr>
              <a:t>智慧、</a:t>
            </a:r>
            <a:r>
              <a:rPr lang="zh-TW" altLang="en-US" sz="3600" u="sng" dirty="0" smtClean="0">
                <a:solidFill>
                  <a:srgbClr val="FFC000"/>
                </a:solidFill>
              </a:rPr>
              <a:t>狂妄</a:t>
            </a:r>
            <a:r>
              <a:rPr lang="zh-TW" altLang="en-US" sz="3600" u="sng" dirty="0" smtClean="0">
                <a:solidFill>
                  <a:srgbClr val="00FFFF"/>
                </a:solidFill>
              </a:rPr>
              <a:t>，</a:t>
            </a:r>
            <a:r>
              <a:rPr lang="zh-TW" altLang="en-US" sz="3600" u="sng" dirty="0">
                <a:solidFill>
                  <a:srgbClr val="00FFFF"/>
                </a:solidFill>
              </a:rPr>
              <a:t>和愚昧</a:t>
            </a:r>
            <a:r>
              <a:rPr lang="zh-TW" altLang="en-US" sz="3600" dirty="0"/>
              <a:t>，乃知這也是捕風。 </a:t>
            </a:r>
            <a:r>
              <a:rPr lang="en-US" altLang="zh-TW" sz="3600" dirty="0"/>
              <a:t>18</a:t>
            </a:r>
            <a:r>
              <a:rPr lang="zh-TW" altLang="en-US" sz="3600" dirty="0"/>
              <a:t>因為多有智慧，就多有愁煩；加增知識的，就加增憂傷。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C000"/>
                </a:solidFill>
              </a:rPr>
              <a:t>狂妄</a:t>
            </a:r>
            <a:r>
              <a:rPr lang="zh-CN" altLang="en-US" sz="3600" dirty="0" smtClean="0"/>
              <a:t>”翻譯錯誤</a:t>
            </a:r>
            <a:endParaRPr lang="en-US" altLang="zh-CN" sz="3600" dirty="0" smtClean="0"/>
          </a:p>
          <a:p>
            <a:r>
              <a:rPr lang="zh-CN" altLang="en-US" sz="3600" dirty="0"/>
              <a:t>原文為：</a:t>
            </a:r>
            <a:r>
              <a:rPr lang="zh-CN" altLang="en-US" sz="3600" dirty="0" smtClean="0">
                <a:solidFill>
                  <a:srgbClr val="FFFF00"/>
                </a:solidFill>
              </a:rPr>
              <a:t>失去正常判斷力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b="1" u="sng" dirty="0"/>
              <a:t>撒母耳記上</a:t>
            </a:r>
            <a:r>
              <a:rPr lang="en-US" altLang="zh-TW" sz="3200" b="1" u="sng" dirty="0"/>
              <a:t>21:14</a:t>
            </a:r>
            <a:r>
              <a:rPr lang="en-US" altLang="zh-TW" sz="3200" dirty="0"/>
              <a:t> “</a:t>
            </a:r>
            <a:r>
              <a:rPr lang="zh-TW" altLang="en-US" sz="3200" dirty="0"/>
              <a:t>亞吉對臣僕說，你們看，這人是</a:t>
            </a:r>
            <a:r>
              <a:rPr lang="zh-TW" altLang="en-US" sz="3200" dirty="0">
                <a:solidFill>
                  <a:srgbClr val="FFFF00"/>
                </a:solidFill>
              </a:rPr>
              <a:t>瘋子</a:t>
            </a:r>
            <a:r>
              <a:rPr lang="zh-TW" altLang="en-US" sz="3200" dirty="0"/>
              <a:t>。為什麼帶他到我這裡來呢？”</a:t>
            </a:r>
            <a:endParaRPr lang="en-US" altLang="zh-CN" sz="3200" dirty="0"/>
          </a:p>
          <a:p>
            <a:pPr lvl="1"/>
            <a:r>
              <a:rPr lang="zh-CN" altLang="en-US" sz="3200" b="1" u="sng" dirty="0"/>
              <a:t>傳道書</a:t>
            </a:r>
            <a:r>
              <a:rPr lang="en-US" altLang="zh-CN" sz="3200" b="1" u="sng" dirty="0"/>
              <a:t>7:7</a:t>
            </a:r>
            <a:r>
              <a:rPr lang="en-US" altLang="zh-CN" sz="3200" dirty="0"/>
              <a:t> “</a:t>
            </a:r>
            <a:r>
              <a:rPr lang="zh-CN" altLang="en-US" sz="3200" dirty="0"/>
              <a:t>勒索使智慧人變為</a:t>
            </a:r>
            <a:r>
              <a:rPr lang="zh-CN" altLang="en-US" sz="3200" dirty="0">
                <a:solidFill>
                  <a:srgbClr val="FFFF00"/>
                </a:solidFill>
              </a:rPr>
              <a:t>愚妄</a:t>
            </a:r>
            <a:r>
              <a:rPr lang="zh-CN" altLang="en-US" sz="3200" dirty="0"/>
              <a:t>”</a:t>
            </a:r>
            <a:endParaRPr lang="en-US" altLang="zh-CN" sz="3200" dirty="0"/>
          </a:p>
          <a:p>
            <a:pPr lvl="1"/>
            <a:r>
              <a:rPr lang="zh-CN" altLang="en-US" sz="3200" dirty="0"/>
              <a:t>所以，</a:t>
            </a:r>
            <a:r>
              <a:rPr lang="zh-CN" altLang="en-US" sz="3200" dirty="0">
                <a:solidFill>
                  <a:srgbClr val="FFFF00"/>
                </a:solidFill>
              </a:rPr>
              <a:t>應該翻譯爲“癲狂”或者“愚妄”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21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智慧 </a:t>
            </a:r>
            <a:r>
              <a:rPr lang="en-US" altLang="zh-CN" dirty="0"/>
              <a:t>(1:12-18)</a:t>
            </a:r>
            <a:br>
              <a:rPr lang="en-US" altLang="zh-CN" dirty="0"/>
            </a:br>
            <a:r>
              <a:rPr lang="zh-CN" altLang="en-US" dirty="0"/>
              <a:t>用智慧思考得到的</a:t>
            </a:r>
            <a:r>
              <a:rPr lang="zh-CN" altLang="en-US" u="sng" dirty="0"/>
              <a:t>四個結論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00200"/>
            <a:ext cx="8507288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第四個結論：</a:t>
            </a:r>
            <a:r>
              <a:rPr lang="zh-TW" altLang="en-US" sz="3600" dirty="0">
                <a:solidFill>
                  <a:srgbClr val="FFFF00"/>
                </a:solidFill>
              </a:rPr>
              <a:t>智慧</a:t>
            </a:r>
            <a:r>
              <a:rPr lang="zh-TW" altLang="en-US" sz="3600" dirty="0" smtClean="0">
                <a:solidFill>
                  <a:srgbClr val="FFFF00"/>
                </a:solidFill>
              </a:rPr>
              <a:t>增加煩惱 </a:t>
            </a:r>
            <a:r>
              <a:rPr lang="en-US" altLang="zh-CN" sz="3600" dirty="0" smtClean="0">
                <a:solidFill>
                  <a:srgbClr val="FFFF00"/>
                </a:solidFill>
              </a:rPr>
              <a:t>(1:16-18)</a:t>
            </a:r>
          </a:p>
          <a:p>
            <a:r>
              <a:rPr lang="en-US" altLang="zh-TW" sz="3600" b="1" u="sng" dirty="0" smtClean="0"/>
              <a:t>1:1</a:t>
            </a:r>
            <a:r>
              <a:rPr lang="en-US" altLang="zh-CN" sz="3600" b="1" u="sng" dirty="0" smtClean="0"/>
              <a:t>6-18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/>
              <a:t>16</a:t>
            </a:r>
            <a:r>
              <a:rPr lang="zh-TW" altLang="en-US" sz="3600" dirty="0"/>
              <a:t>我心裡議論說：我得了大智慧，勝過我以前在耶路撒冷的眾人，而且我心中多經歷智慧和知識的事。 </a:t>
            </a:r>
            <a:r>
              <a:rPr lang="en-US" altLang="zh-TW" sz="3600" dirty="0"/>
              <a:t>17</a:t>
            </a:r>
            <a:r>
              <a:rPr lang="zh-TW" altLang="en-US" sz="3600" dirty="0">
                <a:solidFill>
                  <a:srgbClr val="00FFFF"/>
                </a:solidFill>
              </a:rPr>
              <a:t>我又專心察明</a:t>
            </a:r>
            <a:r>
              <a:rPr lang="zh-TW" altLang="en-US" sz="3600" u="sng" dirty="0">
                <a:solidFill>
                  <a:srgbClr val="00FFFF"/>
                </a:solidFill>
              </a:rPr>
              <a:t>智慧、</a:t>
            </a:r>
            <a:r>
              <a:rPr lang="zh-TW" altLang="en-US" sz="3600" u="sng" dirty="0" smtClean="0">
                <a:solidFill>
                  <a:srgbClr val="FFC000"/>
                </a:solidFill>
              </a:rPr>
              <a:t>狂妄</a:t>
            </a:r>
            <a:r>
              <a:rPr lang="en-US" altLang="zh-TW" u="sng" dirty="0" smtClean="0">
                <a:solidFill>
                  <a:srgbClr val="00FFFF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u="sng" dirty="0" smtClean="0">
                <a:solidFill>
                  <a:srgbClr val="00FFFF"/>
                </a:solidFill>
                <a:latin typeface="华文楷体" pitchFamily="2" charset="-122"/>
                <a:ea typeface="华文楷体" pitchFamily="2" charset="-122"/>
              </a:rPr>
              <a:t>原文為癲狂</a:t>
            </a:r>
            <a:r>
              <a:rPr lang="en-US" altLang="zh-CN" u="sng" dirty="0" smtClean="0">
                <a:solidFill>
                  <a:srgbClr val="00FFFF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u="sng" dirty="0" smtClean="0">
                <a:solidFill>
                  <a:srgbClr val="00FFFF"/>
                </a:solidFill>
                <a:latin typeface="华文楷体" pitchFamily="2" charset="-122"/>
                <a:ea typeface="华文楷体" pitchFamily="2" charset="-122"/>
              </a:rPr>
              <a:t>愚妄</a:t>
            </a:r>
            <a:r>
              <a:rPr lang="en-US" altLang="zh-TW" u="sng" dirty="0" smtClean="0">
                <a:solidFill>
                  <a:srgbClr val="00FFFF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TW" altLang="en-US" sz="3600" u="sng" dirty="0" smtClean="0">
                <a:solidFill>
                  <a:srgbClr val="00FFFF"/>
                </a:solidFill>
              </a:rPr>
              <a:t>，</a:t>
            </a:r>
            <a:r>
              <a:rPr lang="zh-TW" altLang="en-US" sz="3600" u="sng" dirty="0">
                <a:solidFill>
                  <a:srgbClr val="00FFFF"/>
                </a:solidFill>
              </a:rPr>
              <a:t>和愚昧</a:t>
            </a:r>
            <a:r>
              <a:rPr lang="zh-TW" altLang="en-US" sz="3600" dirty="0"/>
              <a:t>，乃知這也是捕風。 </a:t>
            </a:r>
            <a:r>
              <a:rPr lang="en-US" altLang="zh-TW" sz="3600" dirty="0"/>
              <a:t>18</a:t>
            </a:r>
            <a:r>
              <a:rPr lang="zh-TW" altLang="en-US" sz="3600" dirty="0"/>
              <a:t>因為</a:t>
            </a:r>
            <a:r>
              <a:rPr lang="zh-TW" altLang="en-US" sz="3600" dirty="0">
                <a:solidFill>
                  <a:srgbClr val="FFFF00"/>
                </a:solidFill>
              </a:rPr>
              <a:t>多有智慧，就多有愁煩</a:t>
            </a:r>
            <a:r>
              <a:rPr lang="zh-TW" altLang="en-US" sz="3600" dirty="0"/>
              <a:t>；加增知識的，就加增憂傷。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29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智慧能不能找到人生的意義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第一，智慧看到的不是</a:t>
            </a:r>
            <a:r>
              <a:rPr lang="zh-CN" altLang="en-US" sz="3600" dirty="0" smtClean="0"/>
              <a:t>人生的意</a:t>
            </a:r>
            <a:r>
              <a:rPr lang="zh-CN" altLang="en-US" sz="3600" dirty="0"/>
              <a:t>義，而是神讓人活得很辛苦 </a:t>
            </a:r>
            <a:r>
              <a:rPr lang="zh-CN" altLang="en-US" sz="3600" dirty="0" smtClean="0"/>
              <a:t>。</a:t>
            </a:r>
            <a:endParaRPr lang="en-US" altLang="zh-CN" sz="3600" dirty="0"/>
          </a:p>
          <a:p>
            <a:r>
              <a:rPr lang="zh-CN" altLang="en-US" sz="3600" dirty="0"/>
              <a:t>第二，智慧發現人生依然虛空</a:t>
            </a:r>
            <a:endParaRPr lang="en-US" altLang="zh-CN" sz="3600" dirty="0"/>
          </a:p>
          <a:p>
            <a:r>
              <a:rPr lang="zh-CN" altLang="en-US" sz="3600" dirty="0"/>
              <a:t>第三，智慧無法解決人生的難題</a:t>
            </a:r>
            <a:endParaRPr lang="en-US" altLang="zh-CN" sz="3600" dirty="0"/>
          </a:p>
          <a:p>
            <a:r>
              <a:rPr lang="zh-CN" altLang="en-US" sz="3600" dirty="0"/>
              <a:t>第四，智慧最終增加愁</a:t>
            </a:r>
            <a:r>
              <a:rPr lang="zh-CN" altLang="en-US" sz="3600" dirty="0" smtClean="0"/>
              <a:t>煩</a:t>
            </a:r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08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>
                <a:solidFill>
                  <a:srgbClr val="FFFF00"/>
                </a:solidFill>
              </a:rPr>
              <a:t>智慧 </a:t>
            </a:r>
            <a:r>
              <a:rPr lang="en-US" altLang="zh-CN" sz="4000" dirty="0">
                <a:solidFill>
                  <a:srgbClr val="FFFF00"/>
                </a:solidFill>
              </a:rPr>
              <a:t>(1:12-18)</a:t>
            </a:r>
          </a:p>
          <a:p>
            <a:r>
              <a:rPr lang="zh-CN" altLang="en-US" sz="4000" dirty="0"/>
              <a:t>享樂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 smtClean="0"/>
              <a:t>死亡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84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 time - Free time and dat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64880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7" name="内容占位符 6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36207"/>
              </p:ext>
            </p:extLst>
          </p:nvPr>
        </p:nvGraphicFramePr>
        <p:xfrm>
          <a:off x="2382255" y="3284984"/>
          <a:ext cx="4379491" cy="32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演示文稿" r:id="rId4" imgW="4570378" imgH="3427559" progId="PowerPoint.Show.12">
                  <p:embed/>
                </p:oleObj>
              </mc:Choice>
              <mc:Fallback>
                <p:oleObj name="演示文稿" r:id="rId4" imgW="457037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2255" y="3284984"/>
                        <a:ext cx="4379491" cy="328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0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享</a:t>
            </a:r>
            <a:r>
              <a:rPr lang="zh-CN" altLang="en-US" sz="4000" dirty="0">
                <a:solidFill>
                  <a:srgbClr val="FFFF00"/>
                </a:solidFill>
              </a:rPr>
              <a:t>樂 </a:t>
            </a:r>
            <a:r>
              <a:rPr lang="en-US" altLang="zh-CN" sz="4000" dirty="0">
                <a:solidFill>
                  <a:srgbClr val="FFFF00"/>
                </a:solidFill>
              </a:rPr>
              <a:t>(2:1-11)</a:t>
            </a:r>
          </a:p>
          <a:p>
            <a:r>
              <a:rPr lang="zh-CN" altLang="en-US" sz="4000" dirty="0" smtClean="0"/>
              <a:t>死亡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321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/>
              <a:t>Amarna</a:t>
            </a:r>
            <a:r>
              <a:rPr lang="en-US" altLang="zh-CN" dirty="0"/>
              <a:t> </a:t>
            </a:r>
            <a:r>
              <a:rPr lang="en-US" altLang="zh-CN" dirty="0" smtClean="0"/>
              <a:t>Letters (</a:t>
            </a:r>
            <a:r>
              <a:rPr lang="zh-CN" altLang="en-US" dirty="0" smtClean="0"/>
              <a:t>共</a:t>
            </a:r>
            <a:r>
              <a:rPr lang="en-US" altLang="zh-CN" dirty="0" smtClean="0"/>
              <a:t>382</a:t>
            </a:r>
            <a:r>
              <a:rPr lang="zh-CN" altLang="en-US" dirty="0" smtClean="0"/>
              <a:t>塊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22" y="1341710"/>
            <a:ext cx="5189324" cy="50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802066" y="639633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大英博物館展覽的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Amarna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Letters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我心裡說：“來吧，我以喜樂試試你，你好享福！”誰知，這也是虛空。 </a:t>
            </a:r>
            <a:r>
              <a:rPr lang="en-US" altLang="zh-TW" dirty="0"/>
              <a:t>2</a:t>
            </a:r>
            <a:r>
              <a:rPr lang="zh-TW" altLang="en-US" dirty="0"/>
              <a:t>我指嬉笑說：“這是狂妄。”論喜樂說：“有何功效呢？” </a:t>
            </a:r>
            <a:r>
              <a:rPr lang="en-US" altLang="zh-TW" dirty="0"/>
              <a:t>3</a:t>
            </a:r>
            <a:r>
              <a:rPr lang="zh-TW" altLang="en-US" dirty="0"/>
              <a:t>我心里察究，如何用酒使我肉體舒暢，我心卻仍以智慧引導我；又如何持住愚昧，等我看明世人，在天下一生當行何事為美。 </a:t>
            </a:r>
            <a:r>
              <a:rPr lang="en-US" altLang="zh-TW" dirty="0"/>
              <a:t>4</a:t>
            </a:r>
            <a:r>
              <a:rPr lang="zh-TW" altLang="en-US" dirty="0"/>
              <a:t>我為自己動大工程，建造房屋，栽種葡萄園， </a:t>
            </a:r>
            <a:r>
              <a:rPr lang="en-US" altLang="zh-TW" dirty="0"/>
              <a:t>5</a:t>
            </a:r>
            <a:r>
              <a:rPr lang="zh-TW" altLang="en-US" dirty="0"/>
              <a:t>修造園囿，在其中栽種各樣果木樹； </a:t>
            </a:r>
            <a:r>
              <a:rPr lang="en-US" altLang="zh-TW" dirty="0"/>
              <a:t>6</a:t>
            </a:r>
            <a:r>
              <a:rPr lang="zh-TW" altLang="en-US" dirty="0"/>
              <a:t>挖造水池，用以澆灌嫩小的樹木。 </a:t>
            </a:r>
            <a:r>
              <a:rPr lang="en-US" altLang="zh-TW" dirty="0"/>
              <a:t>7</a:t>
            </a:r>
            <a:r>
              <a:rPr lang="zh-TW" altLang="en-US" dirty="0"/>
              <a:t>我買了僕婢，也有生在家中的僕婢；又有許多牛群羊群，勝過以前在耶路撒冷眾人所有的</a:t>
            </a:r>
            <a:r>
              <a:rPr lang="zh-TW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3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8</a:t>
            </a:r>
            <a:r>
              <a:rPr lang="zh-TW" altLang="en-US" dirty="0" smtClean="0"/>
              <a:t>我又為自己積蓄金銀和君王的財寶，並各省的財寶；又得唱歌的男女和世人所喜愛的物，並許多的妃嬪。</a:t>
            </a:r>
            <a:r>
              <a:rPr lang="en-US" altLang="zh-TW" dirty="0" smtClean="0"/>
              <a:t>9</a:t>
            </a:r>
            <a:r>
              <a:rPr lang="zh-TW" altLang="en-US" dirty="0" smtClean="0"/>
              <a:t>這樣，我就日見昌盛，勝過以前在耶路撒冷的眾人。我的智慧仍然存留。 </a:t>
            </a:r>
            <a:r>
              <a:rPr lang="en-US" altLang="zh-TW" dirty="0" smtClean="0"/>
              <a:t>10</a:t>
            </a:r>
            <a:r>
              <a:rPr lang="zh-TW" altLang="en-US" dirty="0" smtClean="0"/>
              <a:t>凡我眼所求的，我沒有留下不給它的；我心所樂的，我沒有禁止不享受的；因我的心為我一切所勞碌的快樂，這就是我從勞碌中所得的份。 </a:t>
            </a:r>
            <a:r>
              <a:rPr lang="en-US" altLang="zh-TW" dirty="0" smtClean="0"/>
              <a:t>11</a:t>
            </a:r>
            <a:r>
              <a:rPr lang="zh-TW" altLang="en-US" dirty="0" smtClean="0"/>
              <a:t>後來，我察看我手所經營的一切事和我勞碌所成的功。誰知都是虛空，都是捕風；在日光之下毫無益處。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9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u="sng" dirty="0"/>
              <a:t>2:1</a:t>
            </a:r>
            <a:r>
              <a:rPr lang="en-US" altLang="zh-CN" sz="4000" dirty="0"/>
              <a:t> “</a:t>
            </a:r>
            <a:r>
              <a:rPr lang="zh-TW" altLang="en-US" sz="4000" dirty="0"/>
              <a:t>我心裡說：來吧，我以喜樂</a:t>
            </a:r>
            <a:r>
              <a:rPr lang="zh-TW" altLang="en-US" sz="4000" dirty="0">
                <a:solidFill>
                  <a:srgbClr val="FFFF00"/>
                </a:solidFill>
              </a:rPr>
              <a:t>試試你</a:t>
            </a:r>
            <a:r>
              <a:rPr lang="zh-TW" altLang="en-US" sz="4000" dirty="0"/>
              <a:t>，你好享福。誰知，這也是虛空。</a:t>
            </a:r>
            <a:r>
              <a:rPr lang="en-US" altLang="zh-CN" sz="4000" dirty="0"/>
              <a:t>”</a:t>
            </a:r>
          </a:p>
          <a:p>
            <a:pPr lvl="1"/>
            <a:r>
              <a:rPr lang="en-US" altLang="zh-CN" sz="3600" dirty="0"/>
              <a:t>“</a:t>
            </a:r>
            <a:r>
              <a:rPr lang="zh-CN" altLang="en-US" sz="3600" dirty="0">
                <a:solidFill>
                  <a:srgbClr val="FFFF00"/>
                </a:solidFill>
              </a:rPr>
              <a:t>你</a:t>
            </a:r>
            <a:r>
              <a:rPr lang="en-US" altLang="zh-CN" sz="3600" dirty="0"/>
              <a:t>” = </a:t>
            </a:r>
            <a:r>
              <a:rPr lang="zh-CN" altLang="en-US" sz="3600" dirty="0">
                <a:solidFill>
                  <a:srgbClr val="FFFF00"/>
                </a:solidFill>
              </a:rPr>
              <a:t>所羅門</a:t>
            </a:r>
            <a:r>
              <a:rPr lang="zh-CN" altLang="en-US" sz="3600" dirty="0" smtClean="0">
                <a:solidFill>
                  <a:srgbClr val="FFFF00"/>
                </a:solidFill>
              </a:rPr>
              <a:t>自己</a:t>
            </a:r>
            <a:endParaRPr lang="en-US" altLang="zh-C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2:2</a:t>
            </a:r>
            <a:r>
              <a:rPr lang="en-US" altLang="zh-TW" dirty="0" smtClean="0"/>
              <a:t> </a:t>
            </a:r>
            <a:r>
              <a:rPr lang="en-US" altLang="zh-TW" dirty="0"/>
              <a:t>“</a:t>
            </a:r>
            <a:r>
              <a:rPr lang="zh-TW" altLang="en-US" dirty="0"/>
              <a:t>我指</a:t>
            </a:r>
            <a:r>
              <a:rPr lang="zh-TW" altLang="en-US" dirty="0">
                <a:solidFill>
                  <a:srgbClr val="FFFF00"/>
                </a:solidFill>
              </a:rPr>
              <a:t>嬉笑</a:t>
            </a:r>
            <a:r>
              <a:rPr lang="zh-TW" altLang="en-US" dirty="0"/>
              <a:t>說，這是狂妄。論</a:t>
            </a:r>
            <a:r>
              <a:rPr lang="zh-TW" altLang="en-US" dirty="0">
                <a:solidFill>
                  <a:srgbClr val="FFFF00"/>
                </a:solidFill>
              </a:rPr>
              <a:t>喜樂</a:t>
            </a:r>
            <a:r>
              <a:rPr lang="zh-TW" altLang="en-US" dirty="0"/>
              <a:t>說，有何功效呢？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FF00"/>
                </a:solidFill>
              </a:rPr>
              <a:t>嬉笑</a:t>
            </a:r>
            <a:r>
              <a:rPr lang="zh-CN" altLang="en-US" dirty="0"/>
              <a:t>是</a:t>
            </a:r>
            <a:r>
              <a:rPr lang="zh-CN" altLang="en-US" dirty="0" smtClean="0"/>
              <a:t>指“</a:t>
            </a:r>
            <a:r>
              <a:rPr lang="zh-CN" altLang="en-US" dirty="0" smtClean="0">
                <a:solidFill>
                  <a:srgbClr val="FFFF00"/>
                </a:solidFill>
              </a:rPr>
              <a:t>低俗的享樂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b="1" u="sng" dirty="0" smtClean="0"/>
              <a:t>箴言</a:t>
            </a:r>
            <a:r>
              <a:rPr lang="en-US" altLang="zh-CN" b="1" u="sng" dirty="0" smtClean="0"/>
              <a:t>10:23 </a:t>
            </a:r>
            <a:r>
              <a:rPr lang="en-US" altLang="zh-CN" dirty="0"/>
              <a:t>“</a:t>
            </a:r>
            <a:r>
              <a:rPr lang="zh-CN" altLang="en-US" dirty="0"/>
              <a:t>愚妄人以行惡為</a:t>
            </a:r>
            <a:r>
              <a:rPr lang="zh-CN" altLang="en-US" dirty="0">
                <a:solidFill>
                  <a:srgbClr val="FFFF00"/>
                </a:solidFill>
              </a:rPr>
              <a:t>戲耍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以低俗的方式來尋找樂趣 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兵丁戲弄耶穌</a:t>
            </a:r>
            <a:r>
              <a:rPr lang="en-US" altLang="zh-CN" dirty="0" smtClean="0"/>
              <a:t>)</a:t>
            </a:r>
          </a:p>
          <a:p>
            <a:r>
              <a:rPr lang="zh-TW" altLang="en-US" dirty="0" smtClean="0"/>
              <a:t>這</a:t>
            </a:r>
            <a:r>
              <a:rPr lang="zh-CN" altLang="en-US" dirty="0" smtClean="0"/>
              <a:t>種享樂</a:t>
            </a:r>
            <a:r>
              <a:rPr lang="zh-TW" altLang="en-US" dirty="0" smtClean="0"/>
              <a:t>是</a:t>
            </a:r>
            <a:r>
              <a:rPr lang="zh-TW" altLang="en-US" strike="sngStrike" dirty="0" smtClean="0"/>
              <a:t>狂妄</a:t>
            </a:r>
            <a:r>
              <a:rPr lang="en-US" altLang="zh-CN" dirty="0" smtClean="0"/>
              <a:t>(</a:t>
            </a:r>
            <a:r>
              <a:rPr lang="zh-CN" altLang="en-US" dirty="0" smtClean="0"/>
              <a:t>原文為“</a:t>
            </a:r>
            <a:r>
              <a:rPr lang="zh-CN" altLang="en-US" dirty="0" smtClean="0">
                <a:solidFill>
                  <a:srgbClr val="FFFF00"/>
                </a:solidFill>
              </a:rPr>
              <a:t>瘋癲，愚妄</a:t>
            </a:r>
            <a:r>
              <a:rPr lang="zh-CN" altLang="en-US" dirty="0" smtClean="0"/>
              <a:t>”</a:t>
            </a:r>
            <a:r>
              <a:rPr lang="en-US" altLang="zh-CN" dirty="0" smtClean="0"/>
              <a:t>)</a:t>
            </a:r>
          </a:p>
          <a:p>
            <a:r>
              <a:rPr lang="zh-CN" altLang="en-US" dirty="0">
                <a:solidFill>
                  <a:srgbClr val="00FFFF"/>
                </a:solidFill>
              </a:rPr>
              <a:t>喜</a:t>
            </a:r>
            <a:r>
              <a:rPr lang="zh-CN" altLang="en-US" dirty="0" smtClean="0">
                <a:solidFill>
                  <a:srgbClr val="00FFFF"/>
                </a:solidFill>
              </a:rPr>
              <a:t>樂</a:t>
            </a:r>
            <a:r>
              <a:rPr lang="zh-CN" altLang="en-US" dirty="0" smtClean="0"/>
              <a:t>是指“</a:t>
            </a:r>
            <a:r>
              <a:rPr lang="zh-CN" altLang="en-US" dirty="0" smtClean="0">
                <a:solidFill>
                  <a:srgbClr val="00FFFF"/>
                </a:solidFill>
              </a:rPr>
              <a:t>高雅的享樂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b="1" u="sng" dirty="0" smtClean="0"/>
              <a:t>民書記</a:t>
            </a:r>
            <a:r>
              <a:rPr lang="en-US" altLang="zh-TW" b="1" u="sng" dirty="0" smtClean="0"/>
              <a:t>10:10</a:t>
            </a:r>
            <a:r>
              <a:rPr lang="en-US" altLang="zh-TW" dirty="0" smtClean="0"/>
              <a:t> </a:t>
            </a:r>
            <a:r>
              <a:rPr lang="en-US" altLang="zh-TW" dirty="0"/>
              <a:t>“</a:t>
            </a:r>
            <a:r>
              <a:rPr lang="zh-TW" altLang="en-US" dirty="0"/>
              <a:t>在你們</a:t>
            </a:r>
            <a:r>
              <a:rPr lang="zh-TW" altLang="en-US" dirty="0">
                <a:solidFill>
                  <a:srgbClr val="00FFFF"/>
                </a:solidFill>
              </a:rPr>
              <a:t>快樂</a:t>
            </a:r>
            <a:r>
              <a:rPr lang="zh-TW" altLang="en-US" dirty="0"/>
              <a:t>的日子和節期</a:t>
            </a:r>
            <a:r>
              <a:rPr lang="zh-TW" altLang="en-US" dirty="0" smtClean="0"/>
              <a:t>，”</a:t>
            </a:r>
            <a:endParaRPr lang="en-US" altLang="zh-TW" dirty="0" smtClean="0"/>
          </a:p>
          <a:p>
            <a:r>
              <a:rPr lang="zh-CN" altLang="en-US" dirty="0" smtClean="0"/>
              <a:t>這種享樂</a:t>
            </a:r>
            <a:r>
              <a:rPr lang="zh-CN" altLang="en-US" dirty="0" smtClean="0">
                <a:solidFill>
                  <a:srgbClr val="00FFFF"/>
                </a:solidFill>
              </a:rPr>
              <a:t>“</a:t>
            </a:r>
            <a:r>
              <a:rPr lang="zh-TW" altLang="en-US" dirty="0">
                <a:solidFill>
                  <a:srgbClr val="00FFFF"/>
                </a:solidFill>
              </a:rPr>
              <a:t>有何功效</a:t>
            </a:r>
            <a:r>
              <a:rPr lang="zh-CN" altLang="en-US" dirty="0" smtClean="0">
                <a:solidFill>
                  <a:srgbClr val="00FFFF"/>
                </a:solidFill>
              </a:rPr>
              <a:t>”呢</a:t>
            </a:r>
            <a:r>
              <a:rPr lang="zh-CN" altLang="en-US" dirty="0" smtClean="0"/>
              <a:t>？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00FFFF"/>
                </a:solidFill>
              </a:rPr>
              <a:t>沒有長遠益處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</a:t>
            </a:r>
            <a:r>
              <a:rPr lang="en-US" altLang="zh-CN" dirty="0" smtClean="0"/>
              <a:t>) </a:t>
            </a:r>
            <a:br>
              <a:rPr lang="en-US" altLang="zh-CN" dirty="0" smtClean="0"/>
            </a:br>
            <a:r>
              <a:rPr lang="zh-CN" altLang="en-US" dirty="0" smtClean="0"/>
              <a:t>所羅門的享樂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b="1" u="sng" dirty="0" smtClean="0"/>
              <a:t>2:3</a:t>
            </a:r>
            <a:r>
              <a:rPr lang="en-US" altLang="zh-CN" dirty="0" smtClean="0"/>
              <a:t>, </a:t>
            </a:r>
            <a:r>
              <a:rPr lang="zh-CN" altLang="en-US" dirty="0" smtClean="0">
                <a:solidFill>
                  <a:srgbClr val="FFFF00"/>
                </a:solidFill>
              </a:rPr>
              <a:t>吃喝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TW" altLang="en-US" dirty="0" smtClean="0"/>
              <a:t>第一</a:t>
            </a:r>
            <a:r>
              <a:rPr lang="zh-TW" altLang="en-US" dirty="0"/>
              <a:t>，“我心里察究，如何</a:t>
            </a:r>
            <a:r>
              <a:rPr lang="zh-TW" altLang="en-US" dirty="0" smtClean="0"/>
              <a:t>用酒使我肉體舒暢”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，“又如何持住愚昧</a:t>
            </a:r>
            <a:r>
              <a:rPr lang="zh-CN" altLang="en-US" dirty="0" smtClean="0"/>
              <a:t>”</a:t>
            </a:r>
            <a:r>
              <a:rPr lang="en-US" altLang="zh-CN" dirty="0" smtClean="0"/>
              <a:t>(</a:t>
            </a:r>
            <a:r>
              <a:rPr lang="zh-CN" altLang="en-US" dirty="0" smtClean="0"/>
              <a:t>愚昧放縱，但不傷身體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b="1" u="sng" dirty="0" smtClean="0"/>
              <a:t>1:17</a:t>
            </a:r>
            <a:r>
              <a:rPr lang="en-US" altLang="zh-CN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/>
              <a:t>我又</a:t>
            </a:r>
            <a:r>
              <a:rPr lang="zh-TW" altLang="en-US" u="sng" dirty="0"/>
              <a:t>專心察明</a:t>
            </a:r>
            <a:r>
              <a:rPr lang="zh-TW" altLang="en-US" dirty="0"/>
              <a:t>智慧，</a:t>
            </a:r>
            <a:r>
              <a:rPr lang="zh-TW" altLang="en-US" dirty="0">
                <a:solidFill>
                  <a:srgbClr val="FFC000"/>
                </a:solidFill>
              </a:rPr>
              <a:t>狂妄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癲狂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r>
              <a:rPr lang="zh-TW" altLang="en-US" dirty="0">
                <a:solidFill>
                  <a:srgbClr val="FFFF00"/>
                </a:solidFill>
              </a:rPr>
              <a:t>和愚昧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b="1" u="sng" dirty="0" smtClean="0"/>
              <a:t>2:4-6</a:t>
            </a:r>
            <a:r>
              <a:rPr lang="en-US" altLang="zh-CN" dirty="0" smtClean="0"/>
              <a:t>, </a:t>
            </a:r>
            <a:r>
              <a:rPr lang="zh-CN" altLang="en-US" dirty="0" smtClean="0">
                <a:solidFill>
                  <a:srgbClr val="FFFF00"/>
                </a:solidFill>
              </a:rPr>
              <a:t>奢</a:t>
            </a:r>
            <a:r>
              <a:rPr lang="zh-CN" altLang="en-US" dirty="0">
                <a:solidFill>
                  <a:srgbClr val="FFFF00"/>
                </a:solidFill>
              </a:rPr>
              <a:t>華的</a:t>
            </a:r>
            <a:r>
              <a:rPr lang="zh-CN" altLang="en-US" dirty="0" smtClean="0">
                <a:solidFill>
                  <a:srgbClr val="FFFF00"/>
                </a:solidFill>
              </a:rPr>
              <a:t>生活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b="1" u="sng" dirty="0" smtClean="0"/>
              <a:t>2:7a</a:t>
            </a:r>
            <a:r>
              <a:rPr lang="en-US" altLang="zh-CN" dirty="0" smtClean="0"/>
              <a:t>, </a:t>
            </a:r>
            <a:r>
              <a:rPr lang="zh-CN" altLang="en-US" dirty="0" smtClean="0">
                <a:solidFill>
                  <a:srgbClr val="FFFF00"/>
                </a:solidFill>
              </a:rPr>
              <a:t>僕人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b="1" u="sng" dirty="0" smtClean="0"/>
              <a:t>2:7b-8a</a:t>
            </a:r>
            <a:r>
              <a:rPr lang="en-US" altLang="zh-CN" dirty="0" smtClean="0"/>
              <a:t>, </a:t>
            </a:r>
            <a:r>
              <a:rPr lang="zh-CN" altLang="en-US" dirty="0">
                <a:solidFill>
                  <a:srgbClr val="FFFF00"/>
                </a:solidFill>
              </a:rPr>
              <a:t>積蓄</a:t>
            </a:r>
            <a:r>
              <a:rPr lang="zh-CN" altLang="en-US" dirty="0" smtClean="0">
                <a:solidFill>
                  <a:srgbClr val="FFFF00"/>
                </a:solidFill>
              </a:rPr>
              <a:t>財富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b="1" u="sng" dirty="0" smtClean="0"/>
              <a:t>2:8b</a:t>
            </a:r>
            <a:r>
              <a:rPr lang="en-US" altLang="zh-CN" dirty="0" smtClean="0"/>
              <a:t>, </a:t>
            </a:r>
            <a:r>
              <a:rPr lang="zh-CN" altLang="en-US" dirty="0" smtClean="0">
                <a:solidFill>
                  <a:srgbClr val="FFFF00"/>
                </a:solidFill>
              </a:rPr>
              <a:t>娛樂活動，收藏，愛情和兩性關係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2:9-10, </a:t>
            </a:r>
            <a:r>
              <a:rPr lang="zh-TW" altLang="en-US" sz="4000" dirty="0" smtClean="0"/>
              <a:t>“</a:t>
            </a:r>
            <a:r>
              <a:rPr lang="en-US" altLang="zh-TW" sz="4000" dirty="0"/>
              <a:t>9</a:t>
            </a:r>
            <a:r>
              <a:rPr lang="zh-TW" altLang="en-US" sz="4000" dirty="0"/>
              <a:t>這樣，我就日見昌盛，勝過以前在耶路撒冷的眾人。我的智慧仍然存留。</a:t>
            </a:r>
            <a:r>
              <a:rPr lang="en-US" altLang="zh-TW" sz="4000" dirty="0"/>
              <a:t>10</a:t>
            </a:r>
            <a:r>
              <a:rPr lang="zh-TW" altLang="en-US" sz="4000" dirty="0">
                <a:solidFill>
                  <a:srgbClr val="FFFF00"/>
                </a:solidFill>
              </a:rPr>
              <a:t>凡我眼所求的，我沒有留下不給</a:t>
            </a:r>
            <a:r>
              <a:rPr lang="zh-TW" altLang="en-US" sz="4000" dirty="0" smtClean="0">
                <a:solidFill>
                  <a:srgbClr val="FFFF00"/>
                </a:solidFill>
              </a:rPr>
              <a:t>他</a:t>
            </a:r>
            <a:r>
              <a:rPr lang="en-US" altLang="zh-TW" sz="4000" dirty="0" smtClean="0">
                <a:solidFill>
                  <a:srgbClr val="FFFF00"/>
                </a:solidFill>
              </a:rPr>
              <a:t>(</a:t>
            </a:r>
            <a:r>
              <a:rPr lang="zh-CN" altLang="en-US" sz="4000" dirty="0" smtClean="0">
                <a:solidFill>
                  <a:srgbClr val="FFFF00"/>
                </a:solidFill>
              </a:rPr>
              <a:t>們</a:t>
            </a:r>
            <a:r>
              <a:rPr lang="en-US" altLang="zh-TW" sz="4000" dirty="0" smtClean="0">
                <a:solidFill>
                  <a:srgbClr val="FFFF00"/>
                </a:solidFill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</a:rPr>
              <a:t>的</a:t>
            </a:r>
            <a:r>
              <a:rPr lang="zh-TW" altLang="en-US" sz="4000" dirty="0">
                <a:solidFill>
                  <a:srgbClr val="FFFF00"/>
                </a:solidFill>
              </a:rPr>
              <a:t>。我心所樂的，我沒有禁止不享受的</a:t>
            </a:r>
            <a:r>
              <a:rPr lang="zh-TW" altLang="en-US" sz="4000" dirty="0"/>
              <a:t>。因我的心為我</a:t>
            </a:r>
            <a:r>
              <a:rPr lang="zh-TW" altLang="en-US" sz="4000" dirty="0">
                <a:solidFill>
                  <a:srgbClr val="FFFF00"/>
                </a:solidFill>
              </a:rPr>
              <a:t>一切所勞碌的快樂</a:t>
            </a:r>
            <a:r>
              <a:rPr lang="zh-TW" altLang="en-US" sz="4000" dirty="0"/>
              <a:t>。這就是我從勞碌中所得的分。”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657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享樂 </a:t>
            </a:r>
            <a:r>
              <a:rPr lang="en-US" altLang="zh-CN" dirty="0"/>
              <a:t>(2:1-11)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2:11 </a:t>
            </a:r>
            <a:r>
              <a:rPr lang="en-US" altLang="zh-TW" sz="3600" dirty="0"/>
              <a:t>“</a:t>
            </a:r>
            <a:r>
              <a:rPr lang="zh-TW" altLang="en-US" sz="3600" dirty="0"/>
              <a:t>後來我察看我手所經營的一切事，和我勞碌所成的功。</a:t>
            </a:r>
            <a:r>
              <a:rPr lang="zh-TW" altLang="en-US" sz="3600" dirty="0">
                <a:solidFill>
                  <a:srgbClr val="FFFF00"/>
                </a:solidFill>
              </a:rPr>
              <a:t>誰知都是虛空，都是捕風，在日光之下毫無益處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TW" altLang="en-US" dirty="0"/>
              <a:t>世上的享</a:t>
            </a:r>
            <a:r>
              <a:rPr lang="zh-TW" altLang="en-US" dirty="0" smtClean="0"/>
              <a:t>樂最</a:t>
            </a:r>
            <a:r>
              <a:rPr lang="zh-TW" altLang="en-US" dirty="0"/>
              <a:t>終</a:t>
            </a:r>
            <a:r>
              <a:rPr lang="zh-TW" altLang="en-US" dirty="0">
                <a:solidFill>
                  <a:srgbClr val="00FFFF"/>
                </a:solidFill>
              </a:rPr>
              <a:t>無法突破這個世界的</a:t>
            </a:r>
            <a:r>
              <a:rPr lang="zh-TW" altLang="en-US" dirty="0" smtClean="0">
                <a:solidFill>
                  <a:srgbClr val="00FFFF"/>
                </a:solidFill>
              </a:rPr>
              <a:t>局限</a:t>
            </a:r>
            <a:endParaRPr lang="en-US" altLang="zh-TW" dirty="0" smtClean="0">
              <a:solidFill>
                <a:srgbClr val="00FFFF"/>
              </a:solidFill>
            </a:endParaRPr>
          </a:p>
          <a:p>
            <a:pPr lvl="1"/>
            <a:r>
              <a:rPr lang="zh-CN" altLang="en-US" dirty="0" smtClean="0"/>
              <a:t>享樂之中</a:t>
            </a:r>
            <a:r>
              <a:rPr lang="zh-CN" altLang="en-US" dirty="0" smtClean="0">
                <a:solidFill>
                  <a:srgbClr val="00FFFF"/>
                </a:solidFill>
              </a:rPr>
              <a:t>找不到人生的意義</a:t>
            </a:r>
            <a:endParaRPr lang="zh-CN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/>
              <a:t>享樂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死亡 </a:t>
            </a:r>
            <a:r>
              <a:rPr lang="en-US" altLang="zh-CN" sz="4000" dirty="0" smtClean="0">
                <a:solidFill>
                  <a:srgbClr val="FFFF00"/>
                </a:solidFill>
              </a:rPr>
              <a:t>(</a:t>
            </a:r>
            <a:r>
              <a:rPr lang="en-US" altLang="zh-CN" sz="4000" dirty="0">
                <a:solidFill>
                  <a:srgbClr val="FFFF00"/>
                </a:solidFill>
              </a:rPr>
              <a:t>2:12-26)</a:t>
            </a:r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的主權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2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死亡 </a:t>
            </a:r>
            <a:r>
              <a:rPr lang="en-US" altLang="zh-CN" dirty="0"/>
              <a:t>(2:12-26)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BS 11: Fort Worth woman, 104, says Dr Pepper key to her longevity | Fort  Worth Star-Tele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06" y="1484784"/>
            <a:ext cx="5458788" cy="46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34848" y="6151990"/>
            <a:ext cx="3074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Elizabeth Sullivan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死亡 </a:t>
            </a:r>
            <a:r>
              <a:rPr lang="en-US" altLang="zh-CN" dirty="0"/>
              <a:t>(2:12-26)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12</a:t>
            </a:r>
            <a:r>
              <a:rPr lang="zh-TW" altLang="en-US" dirty="0"/>
              <a:t>我轉念觀看智慧、狂妄，和愚昧。在王以後而來的人還能做什麼呢？也不過行早先所行的就是了。 </a:t>
            </a:r>
            <a:r>
              <a:rPr lang="en-US" altLang="zh-TW" dirty="0"/>
              <a:t>13</a:t>
            </a:r>
            <a:r>
              <a:rPr lang="zh-TW" altLang="en-US" dirty="0"/>
              <a:t>我便看出智慧勝過愚昧，如同光明勝過黑暗。 </a:t>
            </a:r>
            <a:r>
              <a:rPr lang="en-US" altLang="zh-TW" dirty="0"/>
              <a:t>14</a:t>
            </a:r>
            <a:r>
              <a:rPr lang="zh-TW" altLang="en-US" dirty="0"/>
              <a:t>智慧人的眼目</a:t>
            </a:r>
            <a:r>
              <a:rPr lang="zh-TW" altLang="en-US" dirty="0" smtClean="0"/>
              <a:t>光明，</a:t>
            </a:r>
            <a:r>
              <a:rPr lang="zh-TW" altLang="en-US" dirty="0"/>
              <a:t>愚昧人在黑暗裡行。我卻看明有一件事，這兩等人都必遇見。 </a:t>
            </a:r>
            <a:r>
              <a:rPr lang="en-US" altLang="zh-TW" dirty="0"/>
              <a:t>15</a:t>
            </a:r>
            <a:r>
              <a:rPr lang="zh-TW" altLang="en-US" dirty="0"/>
              <a:t>我就心裡說：“愚昧人所遇見的，我也必遇見，我為何更有智慧呢？”我心裡說，這也是虛空。 </a:t>
            </a:r>
            <a:r>
              <a:rPr lang="en-US" altLang="zh-TW" dirty="0"/>
              <a:t>16</a:t>
            </a:r>
            <a:r>
              <a:rPr lang="zh-TW" altLang="en-US" dirty="0"/>
              <a:t>智慧人和愚昧人一樣，永遠無人記念，因為日後都被忘記；可嘆智慧人死亡，與愚昧人無異。 </a:t>
            </a:r>
            <a:r>
              <a:rPr lang="en-US" altLang="zh-TW" dirty="0"/>
              <a:t>17</a:t>
            </a:r>
            <a:r>
              <a:rPr lang="zh-TW" altLang="en-US" dirty="0"/>
              <a:t>我所以恨惡生命；因為在日光之下所行的事我都以為煩惱，都是虛空，都是捕風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16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Amarna</a:t>
            </a:r>
            <a:r>
              <a:rPr lang="en-US" altLang="zh-CN" dirty="0"/>
              <a:t> </a:t>
            </a:r>
            <a:r>
              <a:rPr lang="en-US" altLang="zh-CN" dirty="0" smtClean="0"/>
              <a:t>Letters </a:t>
            </a:r>
            <a:r>
              <a:rPr lang="zh-CN" altLang="en-US" dirty="0" smtClean="0"/>
              <a:t>巴比倫國王的來信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zh-CN" sz="2800" dirty="0"/>
              <a:t>If, my brother, you write that you will not permit your daughter to marry, saying, “Never has the daughter of an Egyptian king been given to anyone….” (</a:t>
            </a:r>
            <a:r>
              <a:rPr lang="en-US" altLang="zh-CN" sz="2800" dirty="0" err="1"/>
              <a:t>Steindorff</a:t>
            </a:r>
            <a:r>
              <a:rPr lang="en-US" altLang="zh-CN" sz="2800" dirty="0"/>
              <a:t> and </a:t>
            </a:r>
            <a:r>
              <a:rPr lang="en-US" altLang="zh-CN" sz="2800" dirty="0" err="1"/>
              <a:t>Seele</a:t>
            </a:r>
            <a:r>
              <a:rPr lang="en-US" altLang="zh-CN" sz="2800" dirty="0"/>
              <a:t>, </a:t>
            </a:r>
            <a:r>
              <a:rPr lang="en-US" altLang="zh-CN" sz="2800" i="1" dirty="0"/>
              <a:t>When Egypt Ruled the East</a:t>
            </a:r>
            <a:r>
              <a:rPr lang="en-US" altLang="zh-CN" sz="2800" dirty="0"/>
              <a:t>, 111, quoted in </a:t>
            </a:r>
            <a:r>
              <a:rPr lang="en-US" altLang="zh-CN" sz="2800" dirty="0" err="1"/>
              <a:t>Hoerth</a:t>
            </a:r>
            <a:r>
              <a:rPr lang="en-US" altLang="zh-CN" sz="2800" dirty="0"/>
              <a:t>, </a:t>
            </a:r>
            <a:r>
              <a:rPr lang="en-US" altLang="zh-CN" sz="2800" i="1" dirty="0"/>
              <a:t>Archaeology and the Old Testament</a:t>
            </a:r>
            <a:r>
              <a:rPr lang="en-US" altLang="zh-CN" sz="2800" dirty="0"/>
              <a:t>, 291</a:t>
            </a:r>
            <a:r>
              <a:rPr lang="en-US" altLang="zh-CN" sz="2800" dirty="0" smtClean="0"/>
              <a:t>)</a:t>
            </a:r>
          </a:p>
          <a:p>
            <a:r>
              <a:rPr lang="zh-CN" altLang="en-US" sz="3600" dirty="0" smtClean="0"/>
              <a:t>“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的兄弟啊，如果你寫信說你不會允許你的女兒出嫁，</a:t>
            </a:r>
            <a:r>
              <a:rPr lang="en-US" altLang="zh-TW" sz="3600" dirty="0"/>
              <a:t>(</a:t>
            </a:r>
            <a:r>
              <a:rPr lang="zh-TW" altLang="en-US" sz="3600" dirty="0"/>
              <a:t>因為</a:t>
            </a:r>
            <a:r>
              <a:rPr lang="en-US" altLang="zh-TW" sz="3600" dirty="0"/>
              <a:t>)</a:t>
            </a:r>
            <a:r>
              <a:rPr lang="zh-TW" altLang="en-US" sz="3600" dirty="0"/>
              <a:t>你說，</a:t>
            </a:r>
            <a:r>
              <a:rPr lang="zh-TW" altLang="en-US" sz="3600" dirty="0">
                <a:solidFill>
                  <a:srgbClr val="FFFF00"/>
                </a:solidFill>
              </a:rPr>
              <a:t>埃及國王的女兒從來沒有和任何</a:t>
            </a:r>
            <a:r>
              <a:rPr lang="en-US" altLang="zh-TW" sz="3600" dirty="0">
                <a:solidFill>
                  <a:srgbClr val="FFFF00"/>
                </a:solidFill>
              </a:rPr>
              <a:t>(</a:t>
            </a:r>
            <a:r>
              <a:rPr lang="zh-TW" altLang="en-US" sz="3600" dirty="0">
                <a:solidFill>
                  <a:srgbClr val="FFFF00"/>
                </a:solidFill>
              </a:rPr>
              <a:t>外</a:t>
            </a:r>
            <a:r>
              <a:rPr lang="en-US" altLang="zh-TW" sz="3600" dirty="0">
                <a:solidFill>
                  <a:srgbClr val="FFFF00"/>
                </a:solidFill>
              </a:rPr>
              <a:t>)</a:t>
            </a:r>
            <a:r>
              <a:rPr lang="zh-TW" altLang="en-US" sz="3600" dirty="0">
                <a:solidFill>
                  <a:srgbClr val="FFFF00"/>
                </a:solidFill>
              </a:rPr>
              <a:t>人結</a:t>
            </a:r>
            <a:r>
              <a:rPr lang="zh-TW" altLang="en-US" sz="3600" dirty="0" smtClean="0">
                <a:solidFill>
                  <a:srgbClr val="FFFF00"/>
                </a:solidFill>
              </a:rPr>
              <a:t>婚</a:t>
            </a:r>
            <a:r>
              <a:rPr lang="en-US" altLang="zh-TW" sz="3600" dirty="0" smtClean="0"/>
              <a:t>……”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4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死亡 </a:t>
            </a:r>
            <a:r>
              <a:rPr lang="en-US" altLang="zh-CN" dirty="0"/>
              <a:t>(2:12-26)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18</a:t>
            </a:r>
            <a:r>
              <a:rPr lang="zh-TW" altLang="en-US" dirty="0"/>
              <a:t>我恨惡一切的勞碌，就是我在日光之下的勞碌，因為我得來的必留給我以後的人。 </a:t>
            </a:r>
            <a:r>
              <a:rPr lang="en-US" altLang="zh-TW" dirty="0"/>
              <a:t>19</a:t>
            </a:r>
            <a:r>
              <a:rPr lang="zh-TW" altLang="en-US" dirty="0"/>
              <a:t>那人是智慧是愚昧，誰能知道？他竟要管理我勞碌所得的，就是我在日光之下用智慧所得的。這也是虛空。 </a:t>
            </a:r>
            <a:r>
              <a:rPr lang="en-US" altLang="zh-TW" dirty="0"/>
              <a:t>20</a:t>
            </a:r>
            <a:r>
              <a:rPr lang="zh-TW" altLang="en-US" dirty="0"/>
              <a:t>故此，我轉想我在日光之下所勞碌的一切工作，心便絕望。 </a:t>
            </a:r>
            <a:r>
              <a:rPr lang="en-US" altLang="zh-TW" dirty="0"/>
              <a:t>21</a:t>
            </a:r>
            <a:r>
              <a:rPr lang="zh-TW" altLang="en-US" dirty="0"/>
              <a:t>因為有人用智慧、知識、靈巧所勞碌得來的，卻要留給未曾勞碌的人為份。這也是虛空，也是大患。 </a:t>
            </a:r>
            <a:r>
              <a:rPr lang="en-US" altLang="zh-TW" dirty="0"/>
              <a:t>22</a:t>
            </a:r>
            <a:r>
              <a:rPr lang="zh-TW" altLang="en-US" dirty="0"/>
              <a:t>人在日光之下勞碌累心，在他一切的勞碌上得著什麼呢？ </a:t>
            </a:r>
            <a:r>
              <a:rPr lang="en-US" altLang="zh-TW" dirty="0"/>
              <a:t>23</a:t>
            </a:r>
            <a:r>
              <a:rPr lang="zh-TW" altLang="en-US" dirty="0"/>
              <a:t>因為他日日憂慮，他的勞苦成為愁煩，連夜間心也不安。這也是虛空</a:t>
            </a:r>
            <a:r>
              <a:rPr lang="zh-TW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7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因著死亡，不敬畏神的人生沒有意義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因</a:t>
            </a:r>
            <a:r>
              <a:rPr lang="zh-TW" altLang="en-US" sz="4800" dirty="0"/>
              <a:t>為死亡，人生的一切無關緊要 </a:t>
            </a:r>
            <a:r>
              <a:rPr lang="en-US" altLang="zh-TW" sz="4800" dirty="0"/>
              <a:t>(2:12-17)</a:t>
            </a:r>
          </a:p>
          <a:p>
            <a:r>
              <a:rPr lang="zh-TW" altLang="en-US" sz="4800" dirty="0" smtClean="0"/>
              <a:t>因</a:t>
            </a:r>
            <a:r>
              <a:rPr lang="zh-TW" altLang="en-US" sz="4800" dirty="0"/>
              <a:t>為死亡，勞碌的成果拱手讓人 </a:t>
            </a:r>
            <a:r>
              <a:rPr lang="en-US" altLang="zh-TW" sz="4800" dirty="0"/>
              <a:t>(2:18-23)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81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因著死亡，不敬畏神的人生沒有意義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因</a:t>
            </a:r>
            <a:r>
              <a:rPr lang="zh-TW" altLang="en-US" sz="4800" dirty="0">
                <a:solidFill>
                  <a:srgbClr val="FFFF00"/>
                </a:solidFill>
              </a:rPr>
              <a:t>為死亡，人生的一切無關緊要 </a:t>
            </a:r>
            <a:r>
              <a:rPr lang="en-US" altLang="zh-TW" sz="4800" dirty="0">
                <a:solidFill>
                  <a:srgbClr val="FFFF00"/>
                </a:solidFill>
              </a:rPr>
              <a:t>(2:12-17)</a:t>
            </a:r>
          </a:p>
          <a:p>
            <a:r>
              <a:rPr lang="zh-TW" altLang="en-US" sz="4800" dirty="0" smtClean="0"/>
              <a:t>因</a:t>
            </a:r>
            <a:r>
              <a:rPr lang="zh-TW" altLang="en-US" sz="4800" dirty="0"/>
              <a:t>為死亡，勞碌的成果拱手讓人 </a:t>
            </a:r>
            <a:r>
              <a:rPr lang="en-US" altLang="zh-TW" sz="4800" dirty="0"/>
              <a:t>(2:18-23)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354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人生的一切無關緊要 </a:t>
            </a:r>
            <a:r>
              <a:rPr lang="en-US" altLang="zh-TW" dirty="0"/>
              <a:t>(2:12-17)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2:</a:t>
            </a:r>
            <a:r>
              <a:rPr lang="en-US" altLang="zh-TW" sz="3600" b="1" u="sng" dirty="0" smtClean="0"/>
              <a:t>12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轉念觀看智慧、狂妄，和愚昧。</a:t>
            </a:r>
            <a:r>
              <a:rPr lang="zh-TW" altLang="en-US" sz="3600" dirty="0">
                <a:solidFill>
                  <a:srgbClr val="FFFF00"/>
                </a:solidFill>
              </a:rPr>
              <a:t>在王以後而來的人還能做什麼呢</a:t>
            </a:r>
            <a:r>
              <a:rPr lang="zh-TW" altLang="en-US" sz="3600" dirty="0"/>
              <a:t>？也不過行早先所行的就是了</a:t>
            </a:r>
            <a:r>
              <a:rPr lang="zh-TW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FFFF00"/>
                </a:solidFill>
              </a:rPr>
              <a:t>王</a:t>
            </a:r>
            <a:r>
              <a:rPr lang="zh-CN" altLang="en-US" dirty="0" smtClean="0"/>
              <a:t>”為單數加定冠詞，指</a:t>
            </a:r>
            <a:r>
              <a:rPr lang="zh-CN" altLang="en-US" dirty="0" smtClean="0">
                <a:solidFill>
                  <a:srgbClr val="FFFF00"/>
                </a:solidFill>
              </a:rPr>
              <a:t>所羅門</a:t>
            </a:r>
            <a:r>
              <a:rPr lang="zh-CN" altLang="en-US" dirty="0" smtClean="0"/>
              <a:t>自己</a:t>
            </a:r>
            <a:endParaRPr lang="en-US" altLang="zh-CN" dirty="0" smtClean="0"/>
          </a:p>
          <a:p>
            <a:pPr lvl="1"/>
            <a:r>
              <a:rPr lang="zh-CN" altLang="en-US" dirty="0"/>
              <a:t>“</a:t>
            </a:r>
            <a:r>
              <a:rPr lang="zh-TW" altLang="en-US" dirty="0">
                <a:solidFill>
                  <a:srgbClr val="FFFF00"/>
                </a:solidFill>
              </a:rPr>
              <a:t>在王以後而來的人</a:t>
            </a:r>
            <a:r>
              <a:rPr lang="zh-CN" altLang="en-US" dirty="0"/>
              <a:t>”</a:t>
            </a:r>
            <a:r>
              <a:rPr lang="en-US" altLang="zh-CN" dirty="0"/>
              <a:t>= </a:t>
            </a:r>
            <a:r>
              <a:rPr lang="zh-CN" altLang="en-US" dirty="0"/>
              <a:t>所羅門後世的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pPr lvl="1"/>
            <a:r>
              <a:rPr lang="zh-CN" altLang="en-US" dirty="0"/>
              <a:t>“</a:t>
            </a:r>
            <a:r>
              <a:rPr lang="zh-TW" altLang="en-US" dirty="0">
                <a:solidFill>
                  <a:srgbClr val="FFFF00"/>
                </a:solidFill>
              </a:rPr>
              <a:t>還能作什麼呢？</a:t>
            </a:r>
            <a:r>
              <a:rPr lang="zh-CN" altLang="en-US" dirty="0"/>
              <a:t>”</a:t>
            </a:r>
            <a:r>
              <a:rPr lang="en-US" altLang="zh-CN" dirty="0"/>
              <a:t>= </a:t>
            </a:r>
            <a:r>
              <a:rPr lang="zh-CN" altLang="en-US" dirty="0"/>
              <a:t>在人生意義的課題上，還能有什麽更加深入的研究呢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zh-CN" altLang="en-US" dirty="0"/>
              <a:t>“</a:t>
            </a:r>
            <a:r>
              <a:rPr lang="zh-TW" altLang="en-US" dirty="0">
                <a:solidFill>
                  <a:srgbClr val="FFFF00"/>
                </a:solidFill>
              </a:rPr>
              <a:t>也不過行早先所行的</a:t>
            </a:r>
            <a:r>
              <a:rPr lang="zh-CN" altLang="en-US" dirty="0"/>
              <a:t>”</a:t>
            </a:r>
            <a:r>
              <a:rPr lang="en-US" altLang="zh-CN" dirty="0"/>
              <a:t>= </a:t>
            </a:r>
            <a:r>
              <a:rPr lang="zh-CN" altLang="en-US" dirty="0"/>
              <a:t>最多就是與所羅門行一樣的事情</a:t>
            </a:r>
            <a:r>
              <a:rPr lang="zh-CN" altLang="en-US" dirty="0" smtClean="0"/>
              <a:t>，作一</a:t>
            </a:r>
            <a:r>
              <a:rPr lang="zh-CN" altLang="en-US" dirty="0"/>
              <a:t>樣深度的研究</a:t>
            </a:r>
          </a:p>
        </p:txBody>
      </p:sp>
    </p:spTree>
    <p:extLst>
      <p:ext uri="{BB962C8B-B14F-4D97-AF65-F5344CB8AC3E}">
        <p14:creationId xmlns:p14="http://schemas.microsoft.com/office/powerpoint/2010/main" val="41218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人生的一切無關緊要 </a:t>
            </a:r>
            <a:r>
              <a:rPr lang="en-US" altLang="zh-TW" dirty="0"/>
              <a:t>(2:12-17)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 smtClean="0"/>
              <a:t>2:13-14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/>
              <a:t>13</a:t>
            </a:r>
            <a:r>
              <a:rPr lang="zh-TW" altLang="en-US" sz="3600" dirty="0"/>
              <a:t>我便看出智慧勝過愚昧，如同光明勝過黑暗。 </a:t>
            </a:r>
            <a:r>
              <a:rPr lang="en-US" altLang="zh-TW" sz="3600" dirty="0"/>
              <a:t>14</a:t>
            </a:r>
            <a:r>
              <a:rPr lang="zh-TW" altLang="en-US" sz="3600" dirty="0"/>
              <a:t>智慧人的眼目</a:t>
            </a:r>
            <a:r>
              <a:rPr lang="zh-TW" altLang="en-US" sz="3600" dirty="0" smtClean="0"/>
              <a:t>光明，愚昧</a:t>
            </a:r>
            <a:r>
              <a:rPr lang="zh-TW" altLang="en-US" sz="3600" dirty="0"/>
              <a:t>人在黑暗裡行。</a:t>
            </a:r>
            <a:r>
              <a:rPr lang="zh-TW" altLang="en-US" sz="3600" dirty="0">
                <a:solidFill>
                  <a:srgbClr val="FFFF00"/>
                </a:solidFill>
              </a:rPr>
              <a:t>我卻看明有一件事，這兩等人都必遇見</a:t>
            </a:r>
            <a:r>
              <a:rPr lang="zh-TW" altLang="en-US" sz="3600" dirty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FF00"/>
                </a:solidFill>
              </a:rPr>
              <a:t>一件事</a:t>
            </a:r>
            <a:r>
              <a:rPr lang="zh-CN" altLang="en-US" sz="3600" dirty="0" smtClean="0"/>
              <a:t>” </a:t>
            </a:r>
            <a:r>
              <a:rPr lang="en-US" altLang="zh-CN" sz="3600" dirty="0" smtClean="0"/>
              <a:t>= </a:t>
            </a:r>
            <a:r>
              <a:rPr lang="zh-CN" altLang="en-US" sz="3600" dirty="0" smtClean="0">
                <a:solidFill>
                  <a:srgbClr val="FFFF00"/>
                </a:solidFill>
              </a:rPr>
              <a:t>死亡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人生的一切無關緊要 </a:t>
            </a:r>
            <a:r>
              <a:rPr lang="en-US" altLang="zh-TW" dirty="0"/>
              <a:t>(2:12-17)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 smtClean="0"/>
              <a:t>2:15-16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en-US" altLang="zh-TW" sz="3600" dirty="0"/>
              <a:t>15</a:t>
            </a:r>
            <a:r>
              <a:rPr lang="zh-TW" altLang="en-US" sz="3600" dirty="0"/>
              <a:t>我就心裡說：“</a:t>
            </a:r>
            <a:r>
              <a:rPr lang="zh-TW" altLang="en-US" sz="3600" dirty="0">
                <a:solidFill>
                  <a:srgbClr val="FFFF00"/>
                </a:solidFill>
              </a:rPr>
              <a:t>愚昧人所遇見的，我也必遇見，我為何更有智慧呢？</a:t>
            </a:r>
            <a:r>
              <a:rPr lang="zh-TW" altLang="en-US" sz="3600" dirty="0"/>
              <a:t>”我心裡說，這也是虛空。 </a:t>
            </a:r>
            <a:r>
              <a:rPr lang="en-US" altLang="zh-TW" sz="3600" dirty="0"/>
              <a:t>16</a:t>
            </a:r>
            <a:r>
              <a:rPr lang="zh-TW" altLang="en-US" sz="3600" dirty="0">
                <a:solidFill>
                  <a:srgbClr val="FFFF00"/>
                </a:solidFill>
              </a:rPr>
              <a:t>智慧人和愚昧人一樣</a:t>
            </a:r>
            <a:r>
              <a:rPr lang="zh-TW" altLang="en-US" sz="3600" dirty="0"/>
              <a:t>，永遠無人記念，因為日後都被忘記；</a:t>
            </a:r>
            <a:r>
              <a:rPr lang="zh-TW" altLang="en-US" sz="3600" dirty="0">
                <a:solidFill>
                  <a:srgbClr val="FFFF00"/>
                </a:solidFill>
              </a:rPr>
              <a:t>可嘆智慧人死亡，與愚昧人無異</a:t>
            </a:r>
            <a:r>
              <a:rPr lang="zh-TW" altLang="en-US" sz="3600" dirty="0"/>
              <a:t>。</a:t>
            </a:r>
            <a:r>
              <a:rPr lang="zh-CN" altLang="en-US" sz="3600" dirty="0" smtClean="0"/>
              <a:t>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78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人生的一切無關緊要 </a:t>
            </a:r>
            <a:r>
              <a:rPr lang="en-US" altLang="zh-TW" dirty="0"/>
              <a:t>(2:12-17)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2:17</a:t>
            </a:r>
            <a:r>
              <a:rPr lang="zh-CN" altLang="en-US" sz="4000" dirty="0" smtClean="0"/>
              <a:t>“</a:t>
            </a:r>
            <a:r>
              <a:rPr lang="zh-TW" altLang="en-US" sz="4000" dirty="0" smtClean="0">
                <a:solidFill>
                  <a:srgbClr val="FFFF00"/>
                </a:solidFill>
              </a:rPr>
              <a:t>我</a:t>
            </a:r>
            <a:r>
              <a:rPr lang="zh-TW" altLang="en-US" sz="4000" dirty="0">
                <a:solidFill>
                  <a:srgbClr val="FFFF00"/>
                </a:solidFill>
              </a:rPr>
              <a:t>所以恨惡</a:t>
            </a:r>
            <a:r>
              <a:rPr lang="zh-TW" altLang="en-US" sz="4000" dirty="0" smtClean="0">
                <a:solidFill>
                  <a:srgbClr val="FFFF00"/>
                </a:solidFill>
              </a:rPr>
              <a:t>生命</a:t>
            </a:r>
            <a:r>
              <a:rPr lang="zh-TW" altLang="en-US" sz="4000" dirty="0" smtClean="0"/>
              <a:t>；</a:t>
            </a:r>
            <a:r>
              <a:rPr lang="zh-TW" altLang="en-US" sz="4000" dirty="0"/>
              <a:t>因為在日光之下所行的事我都以為煩惱，都是虛空，都是捕風</a:t>
            </a:r>
            <a:r>
              <a:rPr lang="zh-TW" altLang="en-US" sz="4000" dirty="0" smtClean="0"/>
              <a:t>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TW" altLang="en-US" sz="4000" dirty="0" smtClean="0">
                <a:solidFill>
                  <a:srgbClr val="FFFF00"/>
                </a:solidFill>
              </a:rPr>
              <a:t>恨</a:t>
            </a:r>
            <a:r>
              <a:rPr lang="zh-TW" altLang="en-US" sz="4000" dirty="0">
                <a:solidFill>
                  <a:srgbClr val="FFFF00"/>
                </a:solidFill>
              </a:rPr>
              <a:t>惡</a:t>
            </a:r>
            <a:r>
              <a:rPr lang="zh-CN" altLang="en-US" sz="4000" dirty="0">
                <a:solidFill>
                  <a:srgbClr val="FFFF00"/>
                </a:solidFill>
              </a:rPr>
              <a:t>人生</a:t>
            </a:r>
            <a:r>
              <a:rPr lang="zh-CN" altLang="en-US" sz="4000" dirty="0"/>
              <a:t>，因爲最後大家的死都是一樣。</a:t>
            </a:r>
            <a:endParaRPr lang="en-US" altLang="zh-CN" sz="4000" dirty="0"/>
          </a:p>
          <a:p>
            <a:r>
              <a:rPr lang="zh-CN" altLang="en-US" sz="4000" dirty="0"/>
              <a:t>因此</a:t>
            </a:r>
            <a:r>
              <a:rPr lang="zh-CN" altLang="en-US" sz="4000" dirty="0" smtClean="0"/>
              <a:t>，如果沒有神，</a:t>
            </a:r>
            <a:r>
              <a:rPr lang="zh-TW" altLang="en-US" sz="4000" dirty="0" smtClean="0">
                <a:solidFill>
                  <a:srgbClr val="FFFF00"/>
                </a:solidFill>
              </a:rPr>
              <a:t>人生</a:t>
            </a:r>
            <a:r>
              <a:rPr lang="zh-TW" altLang="en-US" sz="4000" dirty="0">
                <a:solidFill>
                  <a:srgbClr val="FFFF00"/>
                </a:solidFill>
              </a:rPr>
              <a:t>的一切無關緊</a:t>
            </a:r>
            <a:r>
              <a:rPr lang="zh-TW" altLang="en-US" sz="4000" dirty="0" smtClean="0">
                <a:solidFill>
                  <a:srgbClr val="FFFF00"/>
                </a:solidFill>
              </a:rPr>
              <a:t>要</a:t>
            </a:r>
            <a:r>
              <a:rPr lang="zh-CN" altLang="en-US" sz="4000" dirty="0" smtClean="0"/>
              <a:t>，換言之，人生沒有意義。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60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因著死亡，不敬畏神的人生沒有意義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因為死亡，人生的一切無關緊要 </a:t>
            </a:r>
            <a:r>
              <a:rPr lang="en-US" altLang="zh-TW" sz="4800" dirty="0"/>
              <a:t>(2:12-17)</a:t>
            </a:r>
          </a:p>
          <a:p>
            <a:r>
              <a:rPr lang="zh-TW" altLang="en-US" sz="4800" dirty="0" smtClean="0">
                <a:solidFill>
                  <a:srgbClr val="FFFF00"/>
                </a:solidFill>
              </a:rPr>
              <a:t>因</a:t>
            </a:r>
            <a:r>
              <a:rPr lang="zh-TW" altLang="en-US" sz="4800" dirty="0">
                <a:solidFill>
                  <a:srgbClr val="FFFF00"/>
                </a:solidFill>
              </a:rPr>
              <a:t>為死亡，勞碌的成果拱手讓人 </a:t>
            </a:r>
            <a:r>
              <a:rPr lang="en-US" altLang="zh-TW" sz="4800" dirty="0">
                <a:solidFill>
                  <a:srgbClr val="FFFF00"/>
                </a:solidFill>
              </a:rPr>
              <a:t>(2:18-23)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勞</a:t>
            </a:r>
            <a:r>
              <a:rPr lang="zh-TW" altLang="en-US" dirty="0"/>
              <a:t>碌的成果拱手讓人 </a:t>
            </a:r>
            <a:r>
              <a:rPr lang="en-US" altLang="zh-TW" dirty="0"/>
              <a:t>(2:18-23</a:t>
            </a:r>
            <a:r>
              <a:rPr lang="en-US" altLang="zh-TW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18</a:t>
            </a:r>
            <a:r>
              <a:rPr lang="zh-TW" altLang="en-US" dirty="0"/>
              <a:t>我恨惡一切的勞碌，就是我在日光之下的勞碌，</a:t>
            </a:r>
            <a:r>
              <a:rPr lang="zh-TW" altLang="en-US" dirty="0">
                <a:solidFill>
                  <a:srgbClr val="FFFF00"/>
                </a:solidFill>
              </a:rPr>
              <a:t>因為我得來的必留給我以後的人</a:t>
            </a:r>
            <a:r>
              <a:rPr lang="zh-TW" altLang="en-US" dirty="0"/>
              <a:t>。 </a:t>
            </a:r>
            <a:r>
              <a:rPr lang="en-US" altLang="zh-TW" dirty="0"/>
              <a:t>19</a:t>
            </a:r>
            <a:r>
              <a:rPr lang="zh-TW" altLang="en-US" dirty="0">
                <a:solidFill>
                  <a:srgbClr val="FFFF00"/>
                </a:solidFill>
              </a:rPr>
              <a:t>那人是智慧是愚昧，誰能知道？他竟要管理我勞碌所得的，就是我在日光之下用智慧所得的。</a:t>
            </a:r>
            <a:r>
              <a:rPr lang="zh-TW" altLang="en-US" dirty="0"/>
              <a:t>這也是虛空。 </a:t>
            </a:r>
            <a:r>
              <a:rPr lang="en-US" altLang="zh-TW" dirty="0"/>
              <a:t>20</a:t>
            </a:r>
            <a:r>
              <a:rPr lang="zh-TW" altLang="en-US" dirty="0"/>
              <a:t>故此，我轉想我在日光之下所勞碌的一切工作，心便絕望。 </a:t>
            </a:r>
            <a:r>
              <a:rPr lang="en-US" altLang="zh-TW" dirty="0"/>
              <a:t>21</a:t>
            </a:r>
            <a:r>
              <a:rPr lang="zh-TW" altLang="en-US" dirty="0"/>
              <a:t>因為有人用智慧、知識、靈巧所勞碌得來的，</a:t>
            </a:r>
            <a:r>
              <a:rPr lang="zh-TW" altLang="en-US" dirty="0">
                <a:solidFill>
                  <a:srgbClr val="FFFF00"/>
                </a:solidFill>
              </a:rPr>
              <a:t>卻要留給未曾勞碌的人為份</a:t>
            </a:r>
            <a:r>
              <a:rPr lang="zh-TW" altLang="en-US" dirty="0"/>
              <a:t>。這也是虛空，也是大患。 </a:t>
            </a:r>
            <a:r>
              <a:rPr lang="en-US" altLang="zh-TW" dirty="0"/>
              <a:t>22</a:t>
            </a:r>
            <a:r>
              <a:rPr lang="zh-TW" altLang="en-US" dirty="0">
                <a:solidFill>
                  <a:srgbClr val="FFFF00"/>
                </a:solidFill>
              </a:rPr>
              <a:t>人在日光之下勞碌累心，在他一切的勞碌上得著什麼呢？</a:t>
            </a:r>
            <a:r>
              <a:rPr lang="zh-TW" altLang="en-US" dirty="0"/>
              <a:t> </a:t>
            </a:r>
            <a:r>
              <a:rPr lang="en-US" altLang="zh-TW" dirty="0"/>
              <a:t>23</a:t>
            </a:r>
            <a:r>
              <a:rPr lang="zh-TW" altLang="en-US" dirty="0"/>
              <a:t>因為他日日憂慮，他的勞苦成為愁煩，連夜間心也不安。這也是虛空。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9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Walt Disney | Disney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983862" cy="53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69952" y="6054234"/>
            <a:ext cx="2411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Walt Disney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u="sng" dirty="0" smtClean="0"/>
              <a:t>列王記上</a:t>
            </a:r>
            <a:r>
              <a:rPr lang="en-US" altLang="zh-TW" sz="3600" b="1" u="sng" dirty="0" smtClean="0"/>
              <a:t>3:1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所</a:t>
            </a:r>
            <a:r>
              <a:rPr lang="zh-TW" altLang="en-US" sz="3600" dirty="0"/>
              <a:t>羅門與埃及王法老結親，</a:t>
            </a:r>
            <a:r>
              <a:rPr lang="zh-TW" altLang="en-US" sz="3600" dirty="0">
                <a:solidFill>
                  <a:srgbClr val="FFFF00"/>
                </a:solidFill>
              </a:rPr>
              <a:t>娶了法老的女兒為妻，接她進入大衛城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763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isney+ on Twitter: &quot;Discover LGBTQ+ characters and stories in the  “Celebrate Pride Month” content set now streaming on #DisneyPlus and join  us in recognizing the community all month long with special spotlights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381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trange World review | The movie and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674740" cy="55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Marvel Eternals TV Series Premium POSTER MADE IN USA - TVS859 | 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806"/>
            <a:ext cx="3794348" cy="5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azon.com: Lightyear 2022 Movie Poster Unframed Wall Art Gifts Decor  16x24: Posters &amp; Pr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8806"/>
            <a:ext cx="3857188" cy="57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Walt Disney | Disney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983862" cy="53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69952" y="6054234"/>
            <a:ext cx="2411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Walt Disney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勞</a:t>
            </a:r>
            <a:r>
              <a:rPr lang="zh-TW" altLang="en-US" dirty="0"/>
              <a:t>碌的成果拱手讓人 </a:t>
            </a:r>
            <a:r>
              <a:rPr lang="en-US" altLang="zh-TW" dirty="0"/>
              <a:t>(2:18-23</a:t>
            </a:r>
            <a:r>
              <a:rPr lang="en-US" altLang="zh-TW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18</a:t>
            </a:r>
            <a:r>
              <a:rPr lang="zh-TW" altLang="en-US" dirty="0"/>
              <a:t>我恨惡一切的勞碌，就是我在日光之下的勞碌，</a:t>
            </a:r>
            <a:r>
              <a:rPr lang="zh-TW" altLang="en-US" dirty="0">
                <a:solidFill>
                  <a:srgbClr val="FFFF00"/>
                </a:solidFill>
              </a:rPr>
              <a:t>因為我得來的必留給我以後的人</a:t>
            </a:r>
            <a:r>
              <a:rPr lang="zh-TW" altLang="en-US" dirty="0"/>
              <a:t>。 </a:t>
            </a:r>
            <a:r>
              <a:rPr lang="en-US" altLang="zh-TW" dirty="0"/>
              <a:t>19</a:t>
            </a:r>
            <a:r>
              <a:rPr lang="zh-TW" altLang="en-US" dirty="0">
                <a:solidFill>
                  <a:srgbClr val="FFFF00"/>
                </a:solidFill>
              </a:rPr>
              <a:t>那人是智慧是愚昧，誰能知道？他竟要管理我勞碌所得的，就是我在日光之下用智慧所得的。</a:t>
            </a:r>
            <a:r>
              <a:rPr lang="zh-TW" altLang="en-US" dirty="0"/>
              <a:t>這也是虛空。 </a:t>
            </a:r>
            <a:r>
              <a:rPr lang="en-US" altLang="zh-TW" dirty="0"/>
              <a:t>20</a:t>
            </a:r>
            <a:r>
              <a:rPr lang="zh-TW" altLang="en-US" dirty="0"/>
              <a:t>故此，我轉想我在日光之下所勞碌的一切工作，心便絕望。 </a:t>
            </a:r>
            <a:r>
              <a:rPr lang="en-US" altLang="zh-TW" dirty="0"/>
              <a:t>21</a:t>
            </a:r>
            <a:r>
              <a:rPr lang="zh-TW" altLang="en-US" dirty="0"/>
              <a:t>因為有人用智慧、知識、靈巧所勞碌得來的，</a:t>
            </a:r>
            <a:r>
              <a:rPr lang="zh-TW" altLang="en-US" dirty="0">
                <a:solidFill>
                  <a:srgbClr val="FFFF00"/>
                </a:solidFill>
              </a:rPr>
              <a:t>卻要留給未曾勞碌的人為份</a:t>
            </a:r>
            <a:r>
              <a:rPr lang="zh-TW" altLang="en-US" dirty="0"/>
              <a:t>。這也是虛空，也是大患。 </a:t>
            </a:r>
            <a:r>
              <a:rPr lang="en-US" altLang="zh-TW" dirty="0"/>
              <a:t>22</a:t>
            </a:r>
            <a:r>
              <a:rPr lang="zh-TW" altLang="en-US" dirty="0">
                <a:solidFill>
                  <a:srgbClr val="FFFF00"/>
                </a:solidFill>
              </a:rPr>
              <a:t>人在日光之下勞碌累心，在他一切的勞碌上得著什麼呢？</a:t>
            </a:r>
            <a:r>
              <a:rPr lang="zh-TW" altLang="en-US" dirty="0"/>
              <a:t> </a:t>
            </a:r>
            <a:r>
              <a:rPr lang="en-US" altLang="zh-TW" dirty="0"/>
              <a:t>23</a:t>
            </a:r>
            <a:r>
              <a:rPr lang="zh-TW" altLang="en-US" dirty="0"/>
              <a:t>因為他日日憂慮，他的勞苦成為愁煩，連夜間心也不安。這也是虛空。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4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因著死亡，不敬畏神的人生沒有意義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因為死亡，人生的一切無關緊要 </a:t>
            </a:r>
            <a:r>
              <a:rPr lang="en-US" altLang="zh-TW" sz="4800" dirty="0"/>
              <a:t>(2:12-17)</a:t>
            </a:r>
          </a:p>
          <a:p>
            <a:r>
              <a:rPr lang="zh-TW" altLang="en-US" sz="4800" dirty="0"/>
              <a:t>因為死亡，勞碌的成果拱手讓人 </a:t>
            </a:r>
            <a:r>
              <a:rPr lang="en-US" altLang="zh-TW" sz="4800" dirty="0"/>
              <a:t>(2:18-23)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950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敬畏神的人如何看待死亡和人生？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u="sng" dirty="0" smtClean="0"/>
              <a:t>2:24-26</a:t>
            </a:r>
            <a:r>
              <a:rPr lang="zh-CN" altLang="en-US" sz="3600" dirty="0" smtClean="0"/>
              <a:t>“</a:t>
            </a:r>
            <a:r>
              <a:rPr lang="en-US" altLang="zh-TW" sz="3600" dirty="0" smtClean="0"/>
              <a:t>24</a:t>
            </a:r>
            <a:r>
              <a:rPr lang="zh-TW" altLang="en-US" sz="3600" dirty="0"/>
              <a:t>人莫強如吃喝，且在勞碌中享福，我看這也是出</a:t>
            </a:r>
            <a:r>
              <a:rPr lang="zh-TW" altLang="en-US" sz="3600" dirty="0" smtClean="0"/>
              <a:t>於神</a:t>
            </a:r>
            <a:r>
              <a:rPr lang="zh-TW" altLang="en-US" sz="3600" dirty="0"/>
              <a:t>的手。 </a:t>
            </a:r>
            <a:r>
              <a:rPr lang="en-US" altLang="zh-TW" sz="3600" dirty="0">
                <a:solidFill>
                  <a:srgbClr val="FFC000"/>
                </a:solidFill>
              </a:rPr>
              <a:t>25</a:t>
            </a:r>
            <a:r>
              <a:rPr lang="zh-TW" altLang="en-US" sz="3600" dirty="0">
                <a:solidFill>
                  <a:srgbClr val="FFC000"/>
                </a:solidFill>
              </a:rPr>
              <a:t>論到吃用、享福，誰能勝過我呢？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26</a:t>
            </a:r>
            <a:r>
              <a:rPr lang="zh-TW" altLang="en-US" sz="3600" dirty="0" smtClean="0"/>
              <a:t>神</a:t>
            </a:r>
            <a:r>
              <a:rPr lang="zh-TW" altLang="en-US" sz="3600" dirty="0"/>
              <a:t>喜悅誰，就給誰智慧、知識，和喜樂；惟有罪人</a:t>
            </a:r>
            <a:r>
              <a:rPr lang="zh-TW" altLang="en-US" sz="3600" dirty="0" smtClean="0"/>
              <a:t>，神</a:t>
            </a:r>
            <a:r>
              <a:rPr lang="zh-TW" altLang="en-US" sz="3600" dirty="0"/>
              <a:t>使他勞苦，叫他將所收聚的、所堆積的歸</a:t>
            </a:r>
            <a:r>
              <a:rPr lang="zh-TW" altLang="en-US" sz="3600" dirty="0" smtClean="0"/>
              <a:t>給神</a:t>
            </a:r>
            <a:r>
              <a:rPr lang="zh-TW" altLang="en-US" sz="3600" dirty="0"/>
              <a:t>所喜悅的人。這也是虛空，也是捕風</a:t>
            </a:r>
            <a:r>
              <a:rPr lang="zh-TW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zh-CN" sz="3600" b="1" u="sng" dirty="0" smtClean="0"/>
              <a:t>新</a:t>
            </a:r>
            <a:r>
              <a:rPr lang="zh-CN" altLang="zh-CN" sz="3600" b="1" u="sng" dirty="0"/>
              <a:t>译本</a:t>
            </a:r>
            <a:r>
              <a:rPr lang="zh-CN" altLang="zh-CN" sz="3600" dirty="0" smtClean="0"/>
              <a:t>“</a:t>
            </a:r>
            <a:r>
              <a:rPr lang="en-US" altLang="zh-CN" sz="3600" dirty="0" smtClean="0">
                <a:solidFill>
                  <a:srgbClr val="FFFF00"/>
                </a:solidFill>
              </a:rPr>
              <a:t>25 </a:t>
            </a:r>
            <a:r>
              <a:rPr lang="zh-CN" altLang="zh-CN" sz="3600" dirty="0" smtClean="0">
                <a:solidFill>
                  <a:srgbClr val="FFFF00"/>
                </a:solidFill>
              </a:rPr>
              <a:t>离开</a:t>
            </a:r>
            <a:r>
              <a:rPr lang="zh-CN" altLang="zh-CN" sz="3600" dirty="0">
                <a:solidFill>
                  <a:srgbClr val="FFFF00"/>
                </a:solidFill>
              </a:rPr>
              <a:t>了他，谁能有吃的呢？谁能享乐呢？</a:t>
            </a:r>
            <a:r>
              <a:rPr lang="zh-CN" altLang="zh-CN" sz="3600" dirty="0"/>
              <a:t>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81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</a:t>
            </a:r>
            <a:r>
              <a:rPr lang="zh-CN" altLang="en-US" dirty="0" smtClean="0"/>
              <a:t>看待</a:t>
            </a:r>
            <a:r>
              <a:rPr lang="zh-CN" altLang="en-US" dirty="0"/>
              <a:t>死亡和人生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2:24-25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人</a:t>
            </a:r>
            <a:r>
              <a:rPr lang="zh-TW" altLang="en-US" sz="3600" dirty="0"/>
              <a:t>莫強如吃喝，且在勞碌中享福，</a:t>
            </a:r>
            <a:r>
              <a:rPr lang="zh-TW" altLang="en-US" sz="3600" dirty="0">
                <a:solidFill>
                  <a:srgbClr val="FFFF00"/>
                </a:solidFill>
              </a:rPr>
              <a:t>我看這</a:t>
            </a:r>
            <a:r>
              <a:rPr lang="zh-TW" altLang="en-US" sz="3600" dirty="0">
                <a:solidFill>
                  <a:srgbClr val="00FFFF"/>
                </a:solidFill>
              </a:rPr>
              <a:t>也</a:t>
            </a:r>
            <a:r>
              <a:rPr lang="zh-TW" altLang="en-US" sz="3600" dirty="0">
                <a:solidFill>
                  <a:srgbClr val="FFFF00"/>
                </a:solidFill>
              </a:rPr>
              <a:t>是出於神的手</a:t>
            </a:r>
            <a:r>
              <a:rPr lang="zh-TW" altLang="en-US" sz="3600" dirty="0" smtClean="0"/>
              <a:t>。</a:t>
            </a:r>
            <a:r>
              <a:rPr lang="zh-CN" altLang="zh-CN" sz="3600" dirty="0"/>
              <a:t>离开了他，谁能有吃的呢？谁能享乐呢？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200" dirty="0" smtClean="0"/>
              <a:t>此處的“</a:t>
            </a:r>
            <a:r>
              <a:rPr lang="zh-CN" altLang="en-US" sz="3200" dirty="0" smtClean="0">
                <a:solidFill>
                  <a:srgbClr val="FFFF00"/>
                </a:solidFill>
              </a:rPr>
              <a:t>吃喝享福</a:t>
            </a:r>
            <a:r>
              <a:rPr lang="zh-CN" altLang="en-US" sz="3200" dirty="0" smtClean="0"/>
              <a:t>”是出於神的手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前面的“</a:t>
            </a:r>
            <a:r>
              <a:rPr lang="zh-CN" altLang="en-US" sz="3200" dirty="0" smtClean="0">
                <a:solidFill>
                  <a:srgbClr val="FFFF00"/>
                </a:solidFill>
              </a:rPr>
              <a:t>勞苦，死亡</a:t>
            </a:r>
            <a:r>
              <a:rPr lang="zh-CN" altLang="en-US" sz="3200" dirty="0" smtClean="0"/>
              <a:t>”也是出於神的手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人生意義的一部分就是</a:t>
            </a:r>
            <a:r>
              <a:rPr lang="zh-CN" altLang="en-US" sz="3200" u="sng" dirty="0" smtClean="0">
                <a:solidFill>
                  <a:srgbClr val="FFFF00"/>
                </a:solidFill>
              </a:rPr>
              <a:t>在勞碌中吃喝快樂，享受人生</a:t>
            </a:r>
            <a:endParaRPr lang="en-US" altLang="zh-CN" sz="3200" u="sng" dirty="0" smtClean="0">
              <a:solidFill>
                <a:srgbClr val="FFFF00"/>
              </a:solidFill>
            </a:endParaRPr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33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敬畏神的人如何看待死亡和人生？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2:</a:t>
            </a:r>
            <a:r>
              <a:rPr lang="en-US" altLang="zh-TW" sz="3600" b="1" u="sng" dirty="0" smtClean="0"/>
              <a:t>26</a:t>
            </a:r>
            <a:r>
              <a:rPr lang="zh-TW" altLang="en-US" sz="3600" dirty="0">
                <a:solidFill>
                  <a:srgbClr val="FFFF00"/>
                </a:solidFill>
              </a:rPr>
              <a:t>神喜悅誰</a:t>
            </a:r>
            <a:r>
              <a:rPr lang="zh-TW" altLang="en-US" sz="3600" dirty="0"/>
              <a:t>，就給誰智慧、知識，和喜樂；</a:t>
            </a:r>
            <a:r>
              <a:rPr lang="zh-TW" altLang="en-US" sz="3600" dirty="0">
                <a:solidFill>
                  <a:srgbClr val="FFFF00"/>
                </a:solidFill>
              </a:rPr>
              <a:t>惟有罪人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00FFFF"/>
                </a:solidFill>
              </a:rPr>
              <a:t>神使他勞苦，叫他將所收聚的、所堆積的歸給神所喜悅的人</a:t>
            </a:r>
            <a:r>
              <a:rPr lang="zh-TW" altLang="en-US" sz="3600" dirty="0"/>
              <a:t>。這也是虛空，也是捕風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lvl="1"/>
            <a:r>
              <a:rPr lang="zh-CN" altLang="en-US" dirty="0" smtClean="0"/>
              <a:t>因此</a:t>
            </a:r>
            <a:r>
              <a:rPr lang="zh-CN" altLang="en-US" dirty="0" smtClean="0"/>
              <a:t>，這句話很有可能指</a:t>
            </a:r>
            <a:r>
              <a:rPr lang="zh-CN" altLang="en-US" dirty="0" smtClean="0">
                <a:solidFill>
                  <a:srgbClr val="00FFFF"/>
                </a:solidFill>
              </a:rPr>
              <a:t>神最終的審判，而非今生的狀態</a:t>
            </a:r>
            <a:endParaRPr lang="zh-CN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敬畏神的人如何看待死亡和人生？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2:</a:t>
            </a:r>
            <a:r>
              <a:rPr lang="en-US" altLang="zh-TW" sz="3600" b="1" u="sng" dirty="0" smtClean="0"/>
              <a:t>26</a:t>
            </a:r>
            <a:r>
              <a:rPr lang="zh-TW" altLang="en-US" sz="3600" dirty="0"/>
              <a:t>神喜悅誰，就給誰智慧、知識，和喜樂；惟有罪人，神使他勞苦，叫他將</a:t>
            </a:r>
            <a:r>
              <a:rPr lang="zh-TW" altLang="en-US" sz="3600" u="sng" dirty="0">
                <a:solidFill>
                  <a:srgbClr val="00FF00"/>
                </a:solidFill>
              </a:rPr>
              <a:t>所收聚的、所堆積的</a:t>
            </a:r>
            <a:r>
              <a:rPr lang="zh-TW" altLang="en-US" sz="3600" dirty="0"/>
              <a:t>歸給神所喜悅的人。</a:t>
            </a:r>
            <a:r>
              <a:rPr lang="zh-TW" altLang="en-US" sz="3600" u="sng" dirty="0">
                <a:solidFill>
                  <a:srgbClr val="00FF00"/>
                </a:solidFill>
              </a:rPr>
              <a:t>這也是</a:t>
            </a:r>
            <a:r>
              <a:rPr lang="zh-TW" altLang="en-US" sz="3600" u="sng" dirty="0" smtClean="0">
                <a:solidFill>
                  <a:srgbClr val="00FF00"/>
                </a:solidFill>
              </a:rPr>
              <a:t>虛空</a:t>
            </a:r>
            <a:r>
              <a:rPr lang="zh-TW" altLang="en-US" sz="3600" u="sng" dirty="0">
                <a:solidFill>
                  <a:srgbClr val="00FF00"/>
                </a:solidFill>
              </a:rPr>
              <a:t>，也是捕風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zh-CN" altLang="en-US" sz="3600" dirty="0" smtClean="0"/>
              <a:t>如果一個人不認識神，不敬畏神，他今生</a:t>
            </a:r>
            <a:r>
              <a:rPr lang="zh-CN" altLang="en-US" sz="3600" dirty="0" smtClean="0">
                <a:solidFill>
                  <a:srgbClr val="00FF00"/>
                </a:solidFill>
              </a:rPr>
              <a:t>所</a:t>
            </a:r>
            <a:r>
              <a:rPr lang="zh-TW" altLang="en-US" sz="3600" u="sng" dirty="0">
                <a:solidFill>
                  <a:srgbClr val="00FF00"/>
                </a:solidFill>
              </a:rPr>
              <a:t>收聚的、所堆積</a:t>
            </a:r>
            <a:r>
              <a:rPr lang="zh-TW" altLang="en-US" sz="3600" u="sng" dirty="0" smtClean="0">
                <a:solidFill>
                  <a:srgbClr val="00FF00"/>
                </a:solidFill>
              </a:rPr>
              <a:t>的</a:t>
            </a:r>
            <a:r>
              <a:rPr lang="zh-CN" altLang="en-US" sz="3600" u="sng" dirty="0" smtClean="0">
                <a:solidFill>
                  <a:srgbClr val="00FF00"/>
                </a:solidFill>
              </a:rPr>
              <a:t>一切</a:t>
            </a:r>
            <a:r>
              <a:rPr lang="zh-CN" altLang="en-US" sz="3600" dirty="0"/>
              <a:t>都是虛空，都是</a:t>
            </a:r>
            <a:r>
              <a:rPr lang="zh-TW" altLang="en-US" sz="3600" dirty="0"/>
              <a:t>捕風</a:t>
            </a:r>
            <a:endParaRPr lang="en-US" altLang="zh-TW" sz="3600" dirty="0"/>
          </a:p>
        </p:txBody>
      </p:sp>
      <p:sp>
        <p:nvSpPr>
          <p:cNvPr id="4" name="右弧形箭头 3"/>
          <p:cNvSpPr/>
          <p:nvPr/>
        </p:nvSpPr>
        <p:spPr>
          <a:xfrm rot="7776097">
            <a:off x="1790689" y="3263016"/>
            <a:ext cx="683016" cy="1175496"/>
          </a:xfrm>
          <a:prstGeom prst="curvedLeftArrow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所羅門</a:t>
            </a:r>
            <a:r>
              <a:rPr lang="zh-TW" altLang="en-US" dirty="0" smtClean="0"/>
              <a:t>從</a:t>
            </a:r>
            <a:r>
              <a:rPr lang="zh-CN" altLang="en-US" u="sng" dirty="0" smtClean="0"/>
              <a:t>六</a:t>
            </a:r>
            <a:r>
              <a:rPr lang="zh-TW" altLang="en-US" u="sng" dirty="0" smtClean="0"/>
              <a:t>個</a:t>
            </a:r>
            <a:r>
              <a:rPr lang="zh-TW" altLang="en-US" u="sng" dirty="0"/>
              <a:t>角度</a:t>
            </a:r>
            <a:r>
              <a:rPr lang="zh-TW" altLang="en-US" dirty="0"/>
              <a:t>思考人生的意義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人生</a:t>
            </a:r>
            <a:r>
              <a:rPr lang="zh-CN" altLang="en-US" sz="4000" dirty="0"/>
              <a:t>歷程 </a:t>
            </a:r>
            <a:r>
              <a:rPr lang="en-US" altLang="zh-CN" sz="4000" dirty="0"/>
              <a:t>(1:1-11)</a:t>
            </a:r>
          </a:p>
          <a:p>
            <a:r>
              <a:rPr lang="zh-CN" altLang="en-US" sz="4000" dirty="0"/>
              <a:t>智慧 </a:t>
            </a:r>
            <a:r>
              <a:rPr lang="en-US" altLang="zh-CN" sz="4000" dirty="0"/>
              <a:t>(1:12-18)</a:t>
            </a:r>
          </a:p>
          <a:p>
            <a:r>
              <a:rPr lang="zh-CN" altLang="en-US" sz="4000" dirty="0"/>
              <a:t>享樂 </a:t>
            </a:r>
            <a:r>
              <a:rPr lang="en-US" altLang="zh-CN" sz="4000" dirty="0"/>
              <a:t>(2:1-11)</a:t>
            </a:r>
          </a:p>
          <a:p>
            <a:r>
              <a:rPr lang="zh-CN" altLang="en-US" sz="4000" dirty="0"/>
              <a:t>死亡 </a:t>
            </a:r>
            <a:r>
              <a:rPr lang="en-US" altLang="zh-CN" sz="4000" dirty="0"/>
              <a:t>(2:12-26)</a:t>
            </a:r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神</a:t>
            </a:r>
            <a:r>
              <a:rPr lang="zh-CN" altLang="en-US" sz="4000" dirty="0">
                <a:solidFill>
                  <a:srgbClr val="FFFF00"/>
                </a:solidFill>
              </a:rPr>
              <a:t>的主權 </a:t>
            </a:r>
            <a:r>
              <a:rPr lang="en-US" altLang="zh-CN" sz="4000" dirty="0" smtClean="0">
                <a:solidFill>
                  <a:srgbClr val="FFFF00"/>
                </a:solidFill>
              </a:rPr>
              <a:t>(</a:t>
            </a:r>
            <a:r>
              <a:rPr lang="en-US" altLang="zh-CN" sz="4000" dirty="0">
                <a:solidFill>
                  <a:srgbClr val="FFFF00"/>
                </a:solidFill>
              </a:rPr>
              <a:t>3:1-15)</a:t>
            </a:r>
          </a:p>
          <a:p>
            <a:r>
              <a:rPr lang="zh-CN" altLang="en-US" sz="4000" dirty="0" smtClean="0"/>
              <a:t>世上</a:t>
            </a:r>
            <a:r>
              <a:rPr lang="zh-CN" altLang="en-US" sz="4000" dirty="0"/>
              <a:t>的不公 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3:16-20)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53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10078</Words>
  <Application>Microsoft Office PowerPoint</Application>
  <PresentationFormat>全屏显示(4:3)</PresentationFormat>
  <Paragraphs>515</Paragraphs>
  <Slides>127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127</vt:i4>
      </vt:variant>
    </vt:vector>
  </HeadingPairs>
  <TitlesOfParts>
    <vt:vector size="130" baseType="lpstr">
      <vt:lpstr>Office 主题</vt:lpstr>
      <vt:lpstr>1_Office 主题</vt:lpstr>
      <vt:lpstr>演示文稿</vt:lpstr>
      <vt:lpstr>傳道書的福音信息</vt:lpstr>
      <vt:lpstr>個人信主經歷</vt:lpstr>
      <vt:lpstr>所羅門談人生的意義</vt:lpstr>
      <vt:lpstr>PowerPoint 演示文稿</vt:lpstr>
      <vt:lpstr>所羅門談人生的意義</vt:lpstr>
      <vt:lpstr>PowerPoint 演示文稿</vt:lpstr>
      <vt:lpstr>The Amarna Letters (共382塊)</vt:lpstr>
      <vt:lpstr>Amarna Letters 巴比倫國王的來信</vt:lpstr>
      <vt:lpstr>PowerPoint 演示文稿</vt:lpstr>
      <vt:lpstr>所羅門談人生的意義</vt:lpstr>
      <vt:lpstr>所羅門談人生的意義</vt:lpstr>
      <vt:lpstr>傳道書12:10-14</vt:lpstr>
      <vt:lpstr>傳道書經文的五個特點(12:10-12)</vt:lpstr>
      <vt:lpstr>傳道書經文的五個特點(12:10-12)</vt:lpstr>
      <vt:lpstr>傳道書經文的五個特點(12:10-12)</vt:lpstr>
      <vt:lpstr>傳道書經文的五個特點(12:10-12)</vt:lpstr>
      <vt:lpstr>傳道書經文的五個特點(12:10-12)</vt:lpstr>
      <vt:lpstr>傳道書經文的五個特點(12:10-12)</vt:lpstr>
      <vt:lpstr>PowerPoint 演示文稿</vt:lpstr>
      <vt:lpstr>傳道書經文的五個特點(12:10-12)</vt:lpstr>
      <vt:lpstr>傳道書的核心信息：人生意義</vt:lpstr>
      <vt:lpstr>傳道書的核心信息：人生意義</vt:lpstr>
      <vt:lpstr>PowerPoint 演示文稿</vt:lpstr>
      <vt:lpstr>PowerPoint 演示文稿</vt:lpstr>
      <vt:lpstr>PowerPoint 演示文稿</vt:lpstr>
      <vt:lpstr>PowerPoint 演示文稿</vt:lpstr>
      <vt:lpstr>傳道書的核心信息：人生意義</vt:lpstr>
      <vt:lpstr>傳道書的核心信息：人生意義</vt:lpstr>
      <vt:lpstr>PowerPoint 演示文稿</vt:lpstr>
      <vt:lpstr>傳道書的核心信息：人生意義</vt:lpstr>
      <vt:lpstr>傳道書的核心信息：人生意義</vt:lpstr>
      <vt:lpstr>所羅門從六個角度思考人生的意義</vt:lpstr>
      <vt:lpstr>所羅門從六個角度思考人生的意義</vt:lpstr>
      <vt:lpstr>人生歷程 (1:1-11)</vt:lpstr>
      <vt:lpstr>PowerPoint 演示文稿</vt:lpstr>
      <vt:lpstr>PowerPoint 演示文稿</vt:lpstr>
      <vt:lpstr>人生歷程 (1:1-11)</vt:lpstr>
      <vt:lpstr>“沒有意義，沒有用處”</vt:lpstr>
      <vt:lpstr>人生歷程 (1:1-11)</vt:lpstr>
      <vt:lpstr>人生歷程 (1:1-11)</vt:lpstr>
      <vt:lpstr>人生歷程 (1:1-11) 沒有意義的五個理由</vt:lpstr>
      <vt:lpstr>人生歷程 (1:1-11) 沒有意義的五個理由</vt:lpstr>
      <vt:lpstr>人生歷程 (1:1-11) 沒有意義的五個理由</vt:lpstr>
      <vt:lpstr>人生歷程 (1:1-11) 沒有意義的五個理由</vt:lpstr>
      <vt:lpstr>人生歷程 (1:1-11) 沒有意義的五個理由</vt:lpstr>
      <vt:lpstr>PowerPoint 演示文稿</vt:lpstr>
      <vt:lpstr>PowerPoint 演示文稿</vt:lpstr>
      <vt:lpstr>PowerPoint 演示文稿</vt:lpstr>
      <vt:lpstr>人生歷程 (1:1-11) 沒有意義的五個理由</vt:lpstr>
      <vt:lpstr>人生歷程 (1:1-11) 沒有意義的五個理由</vt:lpstr>
      <vt:lpstr>所羅門從六個角度思考人生的意義</vt:lpstr>
      <vt:lpstr>智慧 (1:12-18)</vt:lpstr>
      <vt:lpstr>智慧 (1:12-18)</vt:lpstr>
      <vt:lpstr>智慧 (1:12-18) 用智慧思考得到的四個結論</vt:lpstr>
      <vt:lpstr>PowerPoint 演示文稿</vt:lpstr>
      <vt:lpstr>PowerPoint 演示文稿</vt:lpstr>
      <vt:lpstr>智慧 (1:12-18) 用智慧思考得到的四個結論</vt:lpstr>
      <vt:lpstr>智慧 (1:12-18) 用智慧思考得到的四個結論</vt:lpstr>
      <vt:lpstr>智慧 (1:12-18) 用智慧思考得到的四個結論</vt:lpstr>
      <vt:lpstr>智慧 (1:12-18) 用智慧思考得到的四個結論</vt:lpstr>
      <vt:lpstr>請數一下有多少個蘋果？ (注意這是詩歌，不是在做數學題)</vt:lpstr>
      <vt:lpstr>智慧 (1:12-18) 用智慧思考得到的四個結論</vt:lpstr>
      <vt:lpstr>智慧 (1:12-18) 用智慧思考得到的四個結論</vt:lpstr>
      <vt:lpstr>PowerPoint 演示文稿</vt:lpstr>
      <vt:lpstr>智慧 (1:12-18) 用智慧思考得到的四個結論</vt:lpstr>
      <vt:lpstr>智慧能不能找到人生的意義？</vt:lpstr>
      <vt:lpstr>所羅門從六個角度思考人生的意義</vt:lpstr>
      <vt:lpstr>PowerPoint 演示文稿</vt:lpstr>
      <vt:lpstr>所羅門從六個角度思考人生的意義</vt:lpstr>
      <vt:lpstr>享樂 (2:1-11)</vt:lpstr>
      <vt:lpstr>享樂 (2:1-11)</vt:lpstr>
      <vt:lpstr>享樂 (2:1-11)</vt:lpstr>
      <vt:lpstr>享樂 (2:1-11)</vt:lpstr>
      <vt:lpstr>享樂 (2:1-11)  所羅門的享樂</vt:lpstr>
      <vt:lpstr>享樂 (2:1-11)</vt:lpstr>
      <vt:lpstr>享樂 (2:1-11)</vt:lpstr>
      <vt:lpstr>所羅門從六個角度思考人生的意義</vt:lpstr>
      <vt:lpstr>死亡 (2:12-26)</vt:lpstr>
      <vt:lpstr>死亡 (2:12-26)</vt:lpstr>
      <vt:lpstr>死亡 (2:12-26)</vt:lpstr>
      <vt:lpstr>因著死亡，不敬畏神的人生沒有意義</vt:lpstr>
      <vt:lpstr>因著死亡，不敬畏神的人生沒有意義</vt:lpstr>
      <vt:lpstr>人生的一切無關緊要 (2:12-17)</vt:lpstr>
      <vt:lpstr>人生的一切無關緊要 (2:12-17)</vt:lpstr>
      <vt:lpstr>人生的一切無關緊要 (2:12-17)</vt:lpstr>
      <vt:lpstr>人生的一切無關緊要 (2:12-17)</vt:lpstr>
      <vt:lpstr>因著死亡，不敬畏神的人生沒有意義</vt:lpstr>
      <vt:lpstr>勞碌的成果拱手讓人 (2:18-23)</vt:lpstr>
      <vt:lpstr>PowerPoint 演示文稿</vt:lpstr>
      <vt:lpstr>PowerPoint 演示文稿</vt:lpstr>
      <vt:lpstr>PowerPoint 演示文稿</vt:lpstr>
      <vt:lpstr>PowerPoint 演示文稿</vt:lpstr>
      <vt:lpstr>勞碌的成果拱手讓人 (2:18-23)</vt:lpstr>
      <vt:lpstr>因著死亡，不敬畏神的人生沒有意義</vt:lpstr>
      <vt:lpstr>敬畏神的人如何看待死亡和人生？</vt:lpstr>
      <vt:lpstr>敬畏神的人如何看待死亡和人生？</vt:lpstr>
      <vt:lpstr>敬畏神的人如何看待死亡和人生？</vt:lpstr>
      <vt:lpstr>敬畏神的人如何看待死亡和人生？</vt:lpstr>
      <vt:lpstr>所羅門從六個角度思考人生的意義</vt:lpstr>
      <vt:lpstr>神的主權 (3:1-15)</vt:lpstr>
      <vt:lpstr>神的主權 (3:1-15)</vt:lpstr>
      <vt:lpstr>神的主權</vt:lpstr>
      <vt:lpstr>神的主權 (3:1-15)</vt:lpstr>
      <vt:lpstr>PowerPoint 演示文稿</vt:lpstr>
      <vt:lpstr>神的主權 (3:1-15)</vt:lpstr>
      <vt:lpstr>神的主權 (3:1-15)</vt:lpstr>
      <vt:lpstr>PowerPoint 演示文稿</vt:lpstr>
      <vt:lpstr>神的主權 (3:1-15)</vt:lpstr>
      <vt:lpstr>信主的人如何看待神的主權？</vt:lpstr>
      <vt:lpstr>信主的人如何看待神的主權？</vt:lpstr>
      <vt:lpstr>信主的人如何看待神的主權？</vt:lpstr>
      <vt:lpstr>信主的人如何看待神的主權？</vt:lpstr>
      <vt:lpstr>信主的人如何看待神的主權？</vt:lpstr>
      <vt:lpstr>所羅門從六個角度思考人生的意義</vt:lpstr>
      <vt:lpstr>世上的不公 (3:16-20)</vt:lpstr>
      <vt:lpstr>世上的不公 (3:16-20)</vt:lpstr>
      <vt:lpstr>世上的不公 (3:16-20)</vt:lpstr>
      <vt:lpstr>世上的不公 (3:16-20)</vt:lpstr>
      <vt:lpstr>世上的不公 (3:16-20)</vt:lpstr>
      <vt:lpstr>所羅門這麽説的原因</vt:lpstr>
      <vt:lpstr>PowerPoint 演示文稿</vt:lpstr>
      <vt:lpstr>敬畏神的人如何看待世上的不公</vt:lpstr>
      <vt:lpstr>敬畏神的人如何看待世上的不公</vt:lpstr>
      <vt:lpstr>所羅門從六個角度思考人生的意義</vt:lpstr>
      <vt:lpstr>所羅門在4-6章其他思考人生的角度</vt:lpstr>
      <vt:lpstr>所羅門的結論</vt:lpstr>
      <vt:lpstr>傳道書的福音信息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基本釋經學</dc:title>
  <dc:creator>HP</dc:creator>
  <cp:lastModifiedBy>Bart and Elle</cp:lastModifiedBy>
  <cp:revision>530</cp:revision>
  <dcterms:created xsi:type="dcterms:W3CDTF">2018-04-03T17:05:34Z</dcterms:created>
  <dcterms:modified xsi:type="dcterms:W3CDTF">2023-05-26T20:37:35Z</dcterms:modified>
</cp:coreProperties>
</file>